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700" r:id="rId3"/>
    <p:sldMasterId id="2147483752" r:id="rId4"/>
    <p:sldMasterId id="2147483788" r:id="rId5"/>
    <p:sldMasterId id="2147483826" r:id="rId6"/>
    <p:sldMasterId id="2147483873" r:id="rId7"/>
    <p:sldMasterId id="2147483881" r:id="rId8"/>
  </p:sldMasterIdLst>
  <p:notesMasterIdLst>
    <p:notesMasterId r:id="rId88"/>
  </p:notesMasterIdLst>
  <p:sldIdLst>
    <p:sldId id="278" r:id="rId9"/>
    <p:sldId id="424" r:id="rId10"/>
    <p:sldId id="279" r:id="rId11"/>
    <p:sldId id="435" r:id="rId12"/>
    <p:sldId id="273" r:id="rId13"/>
    <p:sldId id="427" r:id="rId14"/>
    <p:sldId id="377" r:id="rId15"/>
    <p:sldId id="378" r:id="rId16"/>
    <p:sldId id="379" r:id="rId17"/>
    <p:sldId id="380" r:id="rId18"/>
    <p:sldId id="311" r:id="rId19"/>
    <p:sldId id="307" r:id="rId20"/>
    <p:sldId id="333" r:id="rId21"/>
    <p:sldId id="312" r:id="rId22"/>
    <p:sldId id="313" r:id="rId23"/>
    <p:sldId id="315" r:id="rId24"/>
    <p:sldId id="316" r:id="rId25"/>
    <p:sldId id="381" r:id="rId26"/>
    <p:sldId id="382" r:id="rId27"/>
    <p:sldId id="438" r:id="rId28"/>
    <p:sldId id="383" r:id="rId29"/>
    <p:sldId id="436" r:id="rId30"/>
    <p:sldId id="441" r:id="rId31"/>
    <p:sldId id="437" r:id="rId32"/>
    <p:sldId id="384" r:id="rId33"/>
    <p:sldId id="440" r:id="rId34"/>
    <p:sldId id="385" r:id="rId35"/>
    <p:sldId id="386" r:id="rId36"/>
    <p:sldId id="387" r:id="rId37"/>
    <p:sldId id="422" r:id="rId38"/>
    <p:sldId id="423" r:id="rId39"/>
    <p:sldId id="439" r:id="rId40"/>
    <p:sldId id="372" r:id="rId41"/>
    <p:sldId id="393" r:id="rId42"/>
    <p:sldId id="389" r:id="rId43"/>
    <p:sldId id="390" r:id="rId44"/>
    <p:sldId id="391" r:id="rId45"/>
    <p:sldId id="442" r:id="rId46"/>
    <p:sldId id="444" r:id="rId47"/>
    <p:sldId id="445" r:id="rId48"/>
    <p:sldId id="443" r:id="rId49"/>
    <p:sldId id="375" r:id="rId50"/>
    <p:sldId id="394" r:id="rId51"/>
    <p:sldId id="425" r:id="rId52"/>
    <p:sldId id="395" r:id="rId53"/>
    <p:sldId id="396" r:id="rId54"/>
    <p:sldId id="397" r:id="rId55"/>
    <p:sldId id="398" r:id="rId56"/>
    <p:sldId id="428" r:id="rId57"/>
    <p:sldId id="429" r:id="rId58"/>
    <p:sldId id="376" r:id="rId59"/>
    <p:sldId id="402" r:id="rId60"/>
    <p:sldId id="403" r:id="rId61"/>
    <p:sldId id="404" r:id="rId62"/>
    <p:sldId id="405" r:id="rId63"/>
    <p:sldId id="406" r:id="rId64"/>
    <p:sldId id="407" r:id="rId65"/>
    <p:sldId id="400" r:id="rId66"/>
    <p:sldId id="401" r:id="rId67"/>
    <p:sldId id="408" r:id="rId68"/>
    <p:sldId id="409" r:id="rId69"/>
    <p:sldId id="410" r:id="rId70"/>
    <p:sldId id="426" r:id="rId71"/>
    <p:sldId id="411" r:id="rId72"/>
    <p:sldId id="412" r:id="rId73"/>
    <p:sldId id="413" r:id="rId74"/>
    <p:sldId id="414" r:id="rId75"/>
    <p:sldId id="415" r:id="rId76"/>
    <p:sldId id="416" r:id="rId77"/>
    <p:sldId id="417" r:id="rId78"/>
    <p:sldId id="418" r:id="rId79"/>
    <p:sldId id="419" r:id="rId80"/>
    <p:sldId id="420" r:id="rId81"/>
    <p:sldId id="421" r:id="rId82"/>
    <p:sldId id="431" r:id="rId83"/>
    <p:sldId id="430" r:id="rId84"/>
    <p:sldId id="432" r:id="rId85"/>
    <p:sldId id="433" r:id="rId86"/>
    <p:sldId id="434" r:id="rId8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55" d="100"/>
          <a:sy n="55" d="100"/>
        </p:scale>
        <p:origin x="68" y="320"/>
      </p:cViewPr>
      <p:guideLst>
        <p:guide orient="horz" pos="2183"/>
        <p:guide pos="3840"/>
      </p:guideLst>
    </p:cSldViewPr>
  </p:slideViewPr>
  <p:notesTextViewPr>
    <p:cViewPr>
      <p:scale>
        <a:sx n="3" d="2"/>
        <a:sy n="3" d="2"/>
      </p:scale>
      <p:origin x="0" y="0"/>
    </p:cViewPr>
  </p:notesTextViewPr>
  <p:sorterViewPr>
    <p:cViewPr varScale="1">
      <p:scale>
        <a:sx n="1" d="1"/>
        <a:sy n="1" d="1"/>
      </p:scale>
      <p:origin x="0" y="-2373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presProps" Target="presProp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5.xml"/><Relationship Id="rId90" Type="http://schemas.openxmlformats.org/officeDocument/2006/relationships/viewProps" Target="viewProps.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2023-04-01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6547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1290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57204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15226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24362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1165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9341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967595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68702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6255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654312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61042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2023-04-01</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2023-04-01</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2023-04-01</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2023-04-01</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2023-04-01</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4/1/2023</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4721118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4월 1일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8300040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3113566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2023-04-01</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27879299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668887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2023-04-01</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3780424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4/1/2023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71065762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83863791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4월 1일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175801040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216323175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09969090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2023-04-01</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69899262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4/1/2023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85597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2023-04-01</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2023-04-01</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C5FAAF86-5912-4935-8F8C-9284D253C3BA}" type="datetimeFigureOut">
              <a:rPr lang="ko-KR" altLang="en-US" smtClean="0"/>
              <a:t>2023-04-01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2023-04-01</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2023-04-01</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2023-04-01</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2023-04-01</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4/1/2023</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2023-04-01</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4/1/2023</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2023-04-01</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9" Type="http://schemas.openxmlformats.org/officeDocument/2006/relationships/slideLayout" Target="../slideLayouts/slideLayout65.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3" Type="http://schemas.openxmlformats.org/officeDocument/2006/relationships/image" Target="../media/image9.emf"/><Relationship Id="rId5" Type="http://schemas.openxmlformats.org/officeDocument/2006/relationships/slideLayout" Target="../slideLayouts/slideLayout4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54"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image" Target="../media/image17.emf"/><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heme" Target="../theme/theme4.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8" Type="http://schemas.openxmlformats.org/officeDocument/2006/relationships/slideLayout" Target="../slideLayouts/slideLayout95.xml"/><Relationship Id="rId3"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image" Target="../media/image17.emf"/><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theme" Target="../theme/theme5.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8" Type="http://schemas.openxmlformats.org/officeDocument/2006/relationships/slideLayout" Target="../slideLayouts/slideLayout130.xml"/><Relationship Id="rId3"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theme" Target="../theme/theme6.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5" Type="http://schemas.openxmlformats.org/officeDocument/2006/relationships/slideLayout" Target="../slideLayouts/slideLayout189.xml"/><Relationship Id="rId4"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94.xml"/><Relationship Id="rId7" Type="http://schemas.openxmlformats.org/officeDocument/2006/relationships/theme" Target="../theme/theme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4"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2023-04-01</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4/1/2023</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4월 1일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ext Box 13"/>
          <p:cNvSpPr txBox="1">
            <a:spLocks noChangeArrowheads="1"/>
          </p:cNvSpPr>
          <p:nvPr userDrawn="1"/>
        </p:nvSpPr>
        <p:spPr bwMode="auto">
          <a:xfrm>
            <a:off x="8701502" y="6249195"/>
            <a:ext cx="1820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spTree>
    <p:extLst>
      <p:ext uri="{BB962C8B-B14F-4D97-AF65-F5344CB8AC3E}">
        <p14:creationId xmlns:p14="http://schemas.microsoft.com/office/powerpoint/2010/main" val="1235346044"/>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4월 1일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30178"/>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190.xml"/><Relationship Id="rId4" Type="http://schemas.openxmlformats.org/officeDocument/2006/relationships/hyperlink" Target="https://www.slideshare.net/awskorea/amazon-ec2-deep-div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9.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9.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9.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9.xm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9.xml"/></Relationships>
</file>

<file path=ppt/slides/_rels/slide1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8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89.xml"/><Relationship Id="rId5" Type="http://schemas.openxmlformats.org/officeDocument/2006/relationships/image" Target="../media/image68.pn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6.xml"/></Relationships>
</file>

<file path=ppt/slides/_rels/slide19.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4.xml"/><Relationship Id="rId1" Type="http://schemas.openxmlformats.org/officeDocument/2006/relationships/slideLayout" Target="../slideLayouts/slideLayout186.xml"/></Relationships>
</file>

<file path=ppt/slides/_rels/slide2.xml.rels><?xml version="1.0" encoding="UTF-8" standalone="yes"?>
<Relationships xmlns="http://schemas.openxmlformats.org/package/2006/relationships"><Relationship Id="rId13" Type="http://schemas.openxmlformats.org/officeDocument/2006/relationships/image" Target="../media/image39.jpeg"/><Relationship Id="rId18" Type="http://schemas.openxmlformats.org/officeDocument/2006/relationships/image" Target="../media/image44.jpeg"/><Relationship Id="rId26" Type="http://schemas.openxmlformats.org/officeDocument/2006/relationships/image" Target="../media/image52.jpeg"/><Relationship Id="rId3" Type="http://schemas.openxmlformats.org/officeDocument/2006/relationships/image" Target="../media/image29.jpeg"/><Relationship Id="rId21" Type="http://schemas.openxmlformats.org/officeDocument/2006/relationships/image" Target="../media/image47.jpeg"/><Relationship Id="rId7" Type="http://schemas.openxmlformats.org/officeDocument/2006/relationships/image" Target="../media/image33.jpeg"/><Relationship Id="rId12" Type="http://schemas.openxmlformats.org/officeDocument/2006/relationships/image" Target="../media/image38.jpeg"/><Relationship Id="rId17" Type="http://schemas.openxmlformats.org/officeDocument/2006/relationships/image" Target="../media/image43.jpeg"/><Relationship Id="rId25" Type="http://schemas.openxmlformats.org/officeDocument/2006/relationships/image" Target="../media/image51.jpeg"/><Relationship Id="rId33" Type="http://schemas.openxmlformats.org/officeDocument/2006/relationships/image" Target="../media/image59.jpeg"/><Relationship Id="rId2" Type="http://schemas.openxmlformats.org/officeDocument/2006/relationships/image" Target="../media/image28.jpeg"/><Relationship Id="rId16" Type="http://schemas.openxmlformats.org/officeDocument/2006/relationships/image" Target="../media/image42.jpeg"/><Relationship Id="rId20" Type="http://schemas.openxmlformats.org/officeDocument/2006/relationships/image" Target="../media/image46.jpeg"/><Relationship Id="rId29" Type="http://schemas.openxmlformats.org/officeDocument/2006/relationships/image" Target="../media/image55.jpeg"/><Relationship Id="rId1" Type="http://schemas.openxmlformats.org/officeDocument/2006/relationships/slideLayout" Target="../slideLayouts/slideLayout1.xml"/><Relationship Id="rId6" Type="http://schemas.openxmlformats.org/officeDocument/2006/relationships/image" Target="../media/image32.jpeg"/><Relationship Id="rId11" Type="http://schemas.openxmlformats.org/officeDocument/2006/relationships/image" Target="../media/image37.jpeg"/><Relationship Id="rId24" Type="http://schemas.openxmlformats.org/officeDocument/2006/relationships/image" Target="../media/image50.jpeg"/><Relationship Id="rId32" Type="http://schemas.openxmlformats.org/officeDocument/2006/relationships/image" Target="../media/image58.jpeg"/><Relationship Id="rId5" Type="http://schemas.openxmlformats.org/officeDocument/2006/relationships/image" Target="../media/image31.jpeg"/><Relationship Id="rId15" Type="http://schemas.openxmlformats.org/officeDocument/2006/relationships/image" Target="../media/image41.jpeg"/><Relationship Id="rId23" Type="http://schemas.openxmlformats.org/officeDocument/2006/relationships/image" Target="../media/image49.jpeg"/><Relationship Id="rId28" Type="http://schemas.openxmlformats.org/officeDocument/2006/relationships/image" Target="../media/image54.jpeg"/><Relationship Id="rId10" Type="http://schemas.openxmlformats.org/officeDocument/2006/relationships/image" Target="../media/image36.jpeg"/><Relationship Id="rId19" Type="http://schemas.openxmlformats.org/officeDocument/2006/relationships/image" Target="../media/image45.jpeg"/><Relationship Id="rId31" Type="http://schemas.openxmlformats.org/officeDocument/2006/relationships/image" Target="../media/image57.jpeg"/><Relationship Id="rId4" Type="http://schemas.openxmlformats.org/officeDocument/2006/relationships/image" Target="../media/image30.jpeg"/><Relationship Id="rId9" Type="http://schemas.openxmlformats.org/officeDocument/2006/relationships/image" Target="../media/image35.jpeg"/><Relationship Id="rId14" Type="http://schemas.openxmlformats.org/officeDocument/2006/relationships/image" Target="../media/image40.jpeg"/><Relationship Id="rId22" Type="http://schemas.openxmlformats.org/officeDocument/2006/relationships/image" Target="../media/image48.jpeg"/><Relationship Id="rId27" Type="http://schemas.openxmlformats.org/officeDocument/2006/relationships/image" Target="../media/image53.jpeg"/><Relationship Id="rId30" Type="http://schemas.openxmlformats.org/officeDocument/2006/relationships/image" Target="../media/image56.jpeg"/><Relationship Id="rId8" Type="http://schemas.openxmlformats.org/officeDocument/2006/relationships/image" Target="../media/image3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6.xml"/></Relationships>
</file>

<file path=ppt/slides/_rels/slide28.xml.rels><?xml version="1.0" encoding="UTF-8" standalone="yes"?>
<Relationships xmlns="http://schemas.openxmlformats.org/package/2006/relationships"><Relationship Id="rId2" Type="http://schemas.openxmlformats.org/officeDocument/2006/relationships/hyperlink" Target="http://52.192.45.406/" TargetMode="External"/><Relationship Id="rId1" Type="http://schemas.openxmlformats.org/officeDocument/2006/relationships/slideLayout" Target="../slideLayouts/slideLayout18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3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18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3gSzIwh7RyM&amp;t=1822s" TargetMode="External"/><Relationship Id="rId2" Type="http://schemas.openxmlformats.org/officeDocument/2006/relationships/image" Target="../media/image82.PNG"/><Relationship Id="rId1" Type="http://schemas.openxmlformats.org/officeDocument/2006/relationships/slideLayout" Target="../slideLayouts/slideLayout190.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www.youtube.com/watch?v=3gSzIwh7RyM&amp;t=1822s" TargetMode="External"/><Relationship Id="rId1" Type="http://schemas.openxmlformats.org/officeDocument/2006/relationships/slideLayout" Target="../slideLayouts/slideLayout19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4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8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5.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4.jpeg"/><Relationship Id="rId7" Type="http://schemas.openxmlformats.org/officeDocument/2006/relationships/image" Target="../media/image88.jpeg"/><Relationship Id="rId2" Type="http://schemas.openxmlformats.org/officeDocument/2006/relationships/notesSlide" Target="../notesSlides/notesSlide9.xml"/><Relationship Id="rId1" Type="http://schemas.openxmlformats.org/officeDocument/2006/relationships/slideLayout" Target="../slideLayouts/slideLayout191.xml"/><Relationship Id="rId6" Type="http://schemas.openxmlformats.org/officeDocument/2006/relationships/image" Target="../media/image87.jpeg"/><Relationship Id="rId5" Type="http://schemas.openxmlformats.org/officeDocument/2006/relationships/image" Target="../media/image86.jpeg"/><Relationship Id="rId10" Type="http://schemas.openxmlformats.org/officeDocument/2006/relationships/image" Target="../media/image91.jpeg"/><Relationship Id="rId4" Type="http://schemas.openxmlformats.org/officeDocument/2006/relationships/image" Target="../media/image85.jpeg"/><Relationship Id="rId9" Type="http://schemas.openxmlformats.org/officeDocument/2006/relationships/image" Target="../media/image90.jpeg"/></Relationships>
</file>

<file path=ppt/slides/_rels/slide46.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9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5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197.xml"/></Relationships>
</file>

<file path=ppt/slides/_rels/slide5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97.xml"/></Relationships>
</file>

<file path=ppt/slides/_rels/slide5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197.xml"/><Relationship Id="rId5" Type="http://schemas.openxmlformats.org/officeDocument/2006/relationships/image" Target="../media/image99.jpeg"/><Relationship Id="rId4" Type="http://schemas.openxmlformats.org/officeDocument/2006/relationships/image" Target="../media/image98.jpeg"/></Relationships>
</file>

<file path=ppt/slides/_rels/slide5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97.xml"/></Relationships>
</file>

<file path=ppt/slides/_rels/slide5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97.xml"/></Relationships>
</file>

<file path=ppt/slides/_rels/slide57.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103.jpeg"/><Relationship Id="rId7" Type="http://schemas.openxmlformats.org/officeDocument/2006/relationships/image" Target="../media/image107.jpeg"/><Relationship Id="rId2" Type="http://schemas.openxmlformats.org/officeDocument/2006/relationships/image" Target="../media/image102.jpeg"/><Relationship Id="rId1" Type="http://schemas.openxmlformats.org/officeDocument/2006/relationships/slideLayout" Target="../slideLayouts/slideLayout197.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jpeg"/></Relationships>
</file>

<file path=ppt/slides/_rels/slide58.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10.jpeg"/><Relationship Id="rId7" Type="http://schemas.openxmlformats.org/officeDocument/2006/relationships/image" Target="../media/image114.jpeg"/><Relationship Id="rId2" Type="http://schemas.openxmlformats.org/officeDocument/2006/relationships/image" Target="../media/image109.jpeg"/><Relationship Id="rId1" Type="http://schemas.openxmlformats.org/officeDocument/2006/relationships/slideLayout" Target="../slideLayouts/slideLayout191.xml"/><Relationship Id="rId6" Type="http://schemas.openxmlformats.org/officeDocument/2006/relationships/image" Target="../media/image113.jpeg"/><Relationship Id="rId5" Type="http://schemas.openxmlformats.org/officeDocument/2006/relationships/image" Target="../media/image112.jpeg"/><Relationship Id="rId10" Type="http://schemas.openxmlformats.org/officeDocument/2006/relationships/image" Target="../media/image117.jpeg"/><Relationship Id="rId4" Type="http://schemas.openxmlformats.org/officeDocument/2006/relationships/image" Target="../media/image111.jpeg"/><Relationship Id="rId9" Type="http://schemas.openxmlformats.org/officeDocument/2006/relationships/image" Target="../media/image116.jpeg"/></Relationships>
</file>

<file path=ppt/slides/_rels/slide59.xml.rels><?xml version="1.0" encoding="UTF-8" standalone="yes"?>
<Relationships xmlns="http://schemas.openxmlformats.org/package/2006/relationships"><Relationship Id="rId13" Type="http://schemas.openxmlformats.org/officeDocument/2006/relationships/image" Target="../media/image128.jpeg"/><Relationship Id="rId18" Type="http://schemas.openxmlformats.org/officeDocument/2006/relationships/image" Target="../media/image133.jpeg"/><Relationship Id="rId26" Type="http://schemas.openxmlformats.org/officeDocument/2006/relationships/image" Target="../media/image141.jpeg"/><Relationship Id="rId3" Type="http://schemas.openxmlformats.org/officeDocument/2006/relationships/image" Target="../media/image118.jpeg"/><Relationship Id="rId21" Type="http://schemas.openxmlformats.org/officeDocument/2006/relationships/image" Target="../media/image136.jpeg"/><Relationship Id="rId34" Type="http://schemas.openxmlformats.org/officeDocument/2006/relationships/image" Target="../media/image149.jpeg"/><Relationship Id="rId7" Type="http://schemas.openxmlformats.org/officeDocument/2006/relationships/image" Target="../media/image122.jpeg"/><Relationship Id="rId12" Type="http://schemas.openxmlformats.org/officeDocument/2006/relationships/image" Target="../media/image127.jpeg"/><Relationship Id="rId17" Type="http://schemas.openxmlformats.org/officeDocument/2006/relationships/image" Target="../media/image132.jpeg"/><Relationship Id="rId25" Type="http://schemas.openxmlformats.org/officeDocument/2006/relationships/image" Target="../media/image140.jpeg"/><Relationship Id="rId33" Type="http://schemas.openxmlformats.org/officeDocument/2006/relationships/image" Target="../media/image148.jpeg"/><Relationship Id="rId2" Type="http://schemas.openxmlformats.org/officeDocument/2006/relationships/notesSlide" Target="../notesSlides/notesSlide10.xml"/><Relationship Id="rId16" Type="http://schemas.openxmlformats.org/officeDocument/2006/relationships/image" Target="../media/image131.jpeg"/><Relationship Id="rId20" Type="http://schemas.openxmlformats.org/officeDocument/2006/relationships/image" Target="../media/image135.jpeg"/><Relationship Id="rId29" Type="http://schemas.openxmlformats.org/officeDocument/2006/relationships/image" Target="../media/image144.jpeg"/><Relationship Id="rId1" Type="http://schemas.openxmlformats.org/officeDocument/2006/relationships/slideLayout" Target="../slideLayouts/slideLayout191.xml"/><Relationship Id="rId6" Type="http://schemas.openxmlformats.org/officeDocument/2006/relationships/image" Target="../media/image121.jpeg"/><Relationship Id="rId11" Type="http://schemas.openxmlformats.org/officeDocument/2006/relationships/image" Target="../media/image126.jpeg"/><Relationship Id="rId24" Type="http://schemas.openxmlformats.org/officeDocument/2006/relationships/image" Target="../media/image139.jpeg"/><Relationship Id="rId32" Type="http://schemas.openxmlformats.org/officeDocument/2006/relationships/image" Target="../media/image147.jpeg"/><Relationship Id="rId5" Type="http://schemas.openxmlformats.org/officeDocument/2006/relationships/image" Target="../media/image120.jpeg"/><Relationship Id="rId15" Type="http://schemas.openxmlformats.org/officeDocument/2006/relationships/image" Target="../media/image130.jpeg"/><Relationship Id="rId23" Type="http://schemas.openxmlformats.org/officeDocument/2006/relationships/image" Target="../media/image138.jpeg"/><Relationship Id="rId28" Type="http://schemas.openxmlformats.org/officeDocument/2006/relationships/image" Target="../media/image143.jpeg"/><Relationship Id="rId10" Type="http://schemas.openxmlformats.org/officeDocument/2006/relationships/image" Target="../media/image125.jpeg"/><Relationship Id="rId19" Type="http://schemas.openxmlformats.org/officeDocument/2006/relationships/image" Target="../media/image134.jpeg"/><Relationship Id="rId31" Type="http://schemas.openxmlformats.org/officeDocument/2006/relationships/image" Target="../media/image146.jpeg"/><Relationship Id="rId4" Type="http://schemas.openxmlformats.org/officeDocument/2006/relationships/image" Target="../media/image119.jpeg"/><Relationship Id="rId9" Type="http://schemas.openxmlformats.org/officeDocument/2006/relationships/image" Target="../media/image124.jpeg"/><Relationship Id="rId14" Type="http://schemas.openxmlformats.org/officeDocument/2006/relationships/image" Target="../media/image129.jpeg"/><Relationship Id="rId22" Type="http://schemas.openxmlformats.org/officeDocument/2006/relationships/image" Target="../media/image137.jpeg"/><Relationship Id="rId27" Type="http://schemas.openxmlformats.org/officeDocument/2006/relationships/image" Target="../media/image142.jpeg"/><Relationship Id="rId30" Type="http://schemas.openxmlformats.org/officeDocument/2006/relationships/image" Target="../media/image145.jpeg"/><Relationship Id="rId35" Type="http://schemas.openxmlformats.org/officeDocument/2006/relationships/image" Target="../media/image150.jpeg"/><Relationship Id="rId8" Type="http://schemas.openxmlformats.org/officeDocument/2006/relationships/image" Target="../media/image12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94.xml"/></Relationships>
</file>

<file path=ppt/slides/_rels/slide61.xml.rels><?xml version="1.0" encoding="UTF-8" standalone="yes"?>
<Relationships xmlns="http://schemas.openxmlformats.org/package/2006/relationships"><Relationship Id="rId2" Type="http://schemas.openxmlformats.org/officeDocument/2006/relationships/hyperlink" Target="https://chrome.google.com/webstore/category/extensions?hl=ko" TargetMode="External"/><Relationship Id="rId1" Type="http://schemas.openxmlformats.org/officeDocument/2006/relationships/slideLayout" Target="../slideLayouts/slideLayout195.xml"/></Relationships>
</file>

<file path=ppt/slides/_rels/slide62.xml.rels><?xml version="1.0" encoding="UTF-8" standalone="yes"?>
<Relationships xmlns="http://schemas.openxmlformats.org/package/2006/relationships"><Relationship Id="rId2" Type="http://schemas.openxmlformats.org/officeDocument/2006/relationships/hyperlink" Target="https://aws.amazon.com/ko/serverless/serverlessrepo/" TargetMode="External"/><Relationship Id="rId1" Type="http://schemas.openxmlformats.org/officeDocument/2006/relationships/slideLayout" Target="../slideLayouts/slideLayout19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68.xml.rels><?xml version="1.0" encoding="UTF-8" standalone="yes"?>
<Relationships xmlns="http://schemas.openxmlformats.org/package/2006/relationships"><Relationship Id="rId2" Type="http://schemas.openxmlformats.org/officeDocument/2006/relationships/hyperlink" Target="http://jsonviewer.stack.hu/" TargetMode="External"/><Relationship Id="rId1" Type="http://schemas.openxmlformats.org/officeDocument/2006/relationships/slideLayout" Target="../slideLayouts/slideLayout195.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94.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187.xml"/><Relationship Id="rId4" Type="http://schemas.openxmlformats.org/officeDocument/2006/relationships/image" Target="../media/image64.png"/></Relationships>
</file>

<file path=ppt/slides/_rels/slide7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96.xml"/></Relationships>
</file>

<file path=ppt/slides/_rels/slide7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96.xml"/></Relationships>
</file>

<file path=ppt/slides/_rels/slide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96.xml"/></Relationships>
</file>

<file path=ppt/slides/_rels/slide73.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196.xml"/></Relationships>
</file>

<file path=ppt/slides/_rels/slide7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9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8.xml.rels><?xml version="1.0" encoding="UTF-8" standalone="yes"?>
<Relationships xmlns="http://schemas.openxmlformats.org/package/2006/relationships"><Relationship Id="rId2" Type="http://schemas.openxmlformats.org/officeDocument/2006/relationships/hyperlink" Target="http://aws.amazon.com/" TargetMode="External"/><Relationship Id="rId1" Type="http://schemas.openxmlformats.org/officeDocument/2006/relationships/slideLayout" Target="../slideLayouts/slideLayout186.xml"/></Relationships>
</file>

<file path=ppt/slides/_rels/slide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3500826" y="2344506"/>
            <a:ext cx="6931647" cy="1323439"/>
          </a:xfrm>
          <a:prstGeom prst="rect">
            <a:avLst/>
          </a:prstGeom>
          <a:noFill/>
        </p:spPr>
        <p:txBody>
          <a:bodyPr wrap="square" rtlCol="0">
            <a:spAutoFit/>
          </a:bodyPr>
          <a:lstStyle/>
          <a:p>
            <a:pPr algn="ctr"/>
            <a:r>
              <a:rPr lang="en-US" altLang="ko-KR" sz="4000" b="1" dirty="0">
                <a:solidFill>
                  <a:schemeClr val="bg1"/>
                </a:solidFill>
                <a:latin typeface="맑은 고딕" pitchFamily="50" charset="-127"/>
                <a:ea typeface="맑은 고딕" pitchFamily="50" charset="-127"/>
              </a:rPr>
              <a:t>II </a:t>
            </a:r>
            <a:r>
              <a:rPr lang="ko-KR" altLang="en-US" sz="4000" b="1" dirty="0" err="1">
                <a:solidFill>
                  <a:schemeClr val="bg1"/>
                </a:solidFill>
                <a:latin typeface="맑은 고딕" pitchFamily="50" charset="-127"/>
                <a:ea typeface="맑은 고딕" pitchFamily="50" charset="-127"/>
              </a:rPr>
              <a:t>클라우드</a:t>
            </a:r>
            <a:r>
              <a:rPr lang="ko-KR" altLang="en-US" sz="4000" b="1" dirty="0">
                <a:solidFill>
                  <a:schemeClr val="bg1"/>
                </a:solidFill>
                <a:latin typeface="맑은 고딕" pitchFamily="50" charset="-127"/>
                <a:ea typeface="맑은 고딕" pitchFamily="50" charset="-127"/>
              </a:rPr>
              <a:t> 플랫폼 서비스 </a:t>
            </a:r>
            <a:r>
              <a:rPr lang="en-US" altLang="ko-KR" sz="4000" b="1" dirty="0">
                <a:solidFill>
                  <a:schemeClr val="bg1"/>
                </a:solidFill>
                <a:latin typeface="맑은 고딕" pitchFamily="50" charset="-127"/>
                <a:ea typeface="맑은 고딕" pitchFamily="50" charset="-127"/>
              </a:rPr>
              <a:t>Aws </a:t>
            </a:r>
            <a:endParaRPr lang="ko-KR" altLang="en-US" sz="4000" b="1" dirty="0">
              <a:solidFill>
                <a:schemeClr val="bg1"/>
              </a:solidFill>
              <a:latin typeface="맑은 고딕" pitchFamily="50" charset="-127"/>
              <a:ea typeface="맑은 고딕" pitchFamily="50" charset="-127"/>
            </a:endParaRP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a:solidFill>
                  <a:schemeClr val="bg1"/>
                </a:solidFill>
              </a:rPr>
              <a:t>신라대학교 </a:t>
            </a:r>
            <a:r>
              <a:rPr lang="ko-KR" altLang="en-US" sz="2400" dirty="0" err="1">
                <a:solidFill>
                  <a:schemeClr val="bg1"/>
                </a:solidFill>
              </a:rPr>
              <a:t>노철우</a:t>
            </a:r>
            <a:r>
              <a:rPr lang="ko-KR" altLang="en-US" sz="2400" dirty="0">
                <a:solidFill>
                  <a:schemeClr val="bg1"/>
                </a:solidFill>
              </a:rPr>
              <a:t> 교수</a:t>
            </a: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4229" y="1557456"/>
            <a:ext cx="8202385" cy="4299058"/>
          </a:xfrm>
          <a:prstGeom prst="rect">
            <a:avLst/>
          </a:prstGeom>
        </p:spPr>
      </p:pic>
      <p:sp>
        <p:nvSpPr>
          <p:cNvPr id="5" name="TextBox 4"/>
          <p:cNvSpPr txBox="1"/>
          <p:nvPr/>
        </p:nvSpPr>
        <p:spPr>
          <a:xfrm>
            <a:off x="4882243" y="484415"/>
            <a:ext cx="536665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EC2 instance </a:t>
            </a:r>
            <a:r>
              <a:rPr kumimoji="0" lang="ko-KR" altLang="en-US" sz="3200" b="0" i="0" u="none" strike="noStrike" kern="1200" cap="none" spc="0" normalizeH="0" baseline="0" noProof="0" dirty="0">
                <a:ln>
                  <a:noFill/>
                </a:ln>
                <a:solidFill>
                  <a:prstClr val="black"/>
                </a:solidFill>
                <a:effectLst/>
                <a:uLnTx/>
                <a:uFillTx/>
                <a:latin typeface="Segoe UI"/>
                <a:ea typeface="+mn-ea"/>
                <a:cs typeface="+mn-cs"/>
              </a:rPr>
              <a:t>생성</a:t>
            </a:r>
          </a:p>
        </p:txBody>
      </p:sp>
      <p:sp>
        <p:nvSpPr>
          <p:cNvPr id="6" name="TextBox 5"/>
          <p:cNvSpPr txBox="1"/>
          <p:nvPr/>
        </p:nvSpPr>
        <p:spPr>
          <a:xfrm>
            <a:off x="283029" y="6550223"/>
            <a:ext cx="54047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참조</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hlinkClick r:id="rId4"/>
              </a:rPr>
              <a:t>https://www.slideshare.net/awskorea/amazon-ec2-deep-dive</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00086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331851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endParaRPr sz="4400">
              <a:solidFill>
                <a:schemeClr val="accent1">
                  <a:lumMod val="75000"/>
                </a:schemeClr>
              </a:solidFill>
              <a:latin typeface="Corbel" panose="020B0503020204020204" pitchFamily="34" charset="0"/>
            </a:endParaRPr>
          </a:p>
        </p:txBody>
      </p:sp>
      <p:sp>
        <p:nvSpPr>
          <p:cNvPr id="3" name="object 3"/>
          <p:cNvSpPr/>
          <p:nvPr/>
        </p:nvSpPr>
        <p:spPr>
          <a:xfrm>
            <a:off x="284257" y="223380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284257" y="260464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284257" y="297548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284257" y="334632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284257" y="3717163"/>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284257" y="4088003"/>
            <a:ext cx="266700" cy="2667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284257" y="4469003"/>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0" name="object 10"/>
          <p:cNvSpPr txBox="1"/>
          <p:nvPr/>
        </p:nvSpPr>
        <p:spPr>
          <a:xfrm>
            <a:off x="266700" y="1460500"/>
            <a:ext cx="11265535" cy="3298339"/>
          </a:xfrm>
          <a:prstGeom prst="rect">
            <a:avLst/>
          </a:prstGeom>
        </p:spPr>
        <p:txBody>
          <a:bodyPr vert="horz" wrap="square" lIns="0" tIns="12700" rIns="0" bIns="0" rtlCol="0">
            <a:spAutoFit/>
          </a:bodyPr>
          <a:lstStyle/>
          <a:p>
            <a:pPr marL="12700">
              <a:lnSpc>
                <a:spcPts val="2470"/>
              </a:lnSpc>
              <a:spcBef>
                <a:spcPts val="100"/>
              </a:spcBef>
            </a:pPr>
            <a:r>
              <a:rPr sz="2100" dirty="0">
                <a:solidFill>
                  <a:schemeClr val="accent1">
                    <a:lumMod val="75000"/>
                  </a:schemeClr>
                </a:solidFill>
                <a:latin typeface="Corbel" panose="020B0503020204020204" pitchFamily="34" charset="0"/>
                <a:cs typeface="Arial"/>
              </a:rPr>
              <a:t>Amazon </a:t>
            </a:r>
            <a:r>
              <a:rPr sz="2100" spc="-5" dirty="0">
                <a:solidFill>
                  <a:schemeClr val="accent1">
                    <a:lumMod val="75000"/>
                  </a:schemeClr>
                </a:solidFill>
                <a:latin typeface="Corbel" panose="020B0503020204020204" pitchFamily="34" charset="0"/>
                <a:cs typeface="Arial"/>
              </a:rPr>
              <a:t>Elastic Compute </a:t>
            </a:r>
            <a:r>
              <a:rPr sz="2100" dirty="0">
                <a:solidFill>
                  <a:schemeClr val="accent1">
                    <a:lumMod val="75000"/>
                  </a:schemeClr>
                </a:solidFill>
                <a:latin typeface="Corbel" panose="020B0503020204020204" pitchFamily="34" charset="0"/>
                <a:cs typeface="Arial"/>
              </a:rPr>
              <a:t>Cloud (EC2) </a:t>
            </a:r>
            <a:r>
              <a:rPr sz="2100" spc="-10" dirty="0">
                <a:solidFill>
                  <a:schemeClr val="accent1">
                    <a:lumMod val="75000"/>
                  </a:schemeClr>
                </a:solidFill>
                <a:latin typeface="Corbel" panose="020B0503020204020204" pitchFamily="34" charset="0"/>
                <a:cs typeface="Arial"/>
              </a:rPr>
              <a:t>offers </a:t>
            </a:r>
            <a:r>
              <a:rPr sz="2200" b="1" spc="-5" dirty="0">
                <a:solidFill>
                  <a:schemeClr val="accent1">
                    <a:lumMod val="75000"/>
                  </a:schemeClr>
                </a:solidFill>
                <a:latin typeface="Corbel" panose="020B0503020204020204" pitchFamily="34" charset="0"/>
                <a:cs typeface="Arial"/>
              </a:rPr>
              <a:t>virtual computing environments </a:t>
            </a:r>
            <a:r>
              <a:rPr sz="2100" dirty="0">
                <a:solidFill>
                  <a:schemeClr val="accent1">
                    <a:lumMod val="75000"/>
                  </a:schemeClr>
                </a:solidFill>
                <a:latin typeface="Corbel" panose="020B0503020204020204" pitchFamily="34" charset="0"/>
                <a:cs typeface="Arial"/>
              </a:rPr>
              <a:t>, known</a:t>
            </a:r>
            <a:r>
              <a:rPr sz="2100" spc="40" dirty="0">
                <a:solidFill>
                  <a:schemeClr val="accent1">
                    <a:lumMod val="75000"/>
                  </a:schemeClr>
                </a:solidFill>
                <a:latin typeface="Corbel" panose="020B0503020204020204" pitchFamily="34" charset="0"/>
                <a:cs typeface="Arial"/>
              </a:rPr>
              <a:t> </a:t>
            </a:r>
            <a:r>
              <a:rPr sz="2100" dirty="0">
                <a:solidFill>
                  <a:schemeClr val="accent1">
                    <a:lumMod val="75000"/>
                  </a:schemeClr>
                </a:solidFill>
                <a:latin typeface="Corbel" panose="020B0503020204020204" pitchFamily="34" charset="0"/>
                <a:cs typeface="Arial"/>
              </a:rPr>
              <a:t>as</a:t>
            </a:r>
            <a:endParaRPr sz="2100">
              <a:solidFill>
                <a:schemeClr val="accent1">
                  <a:lumMod val="75000"/>
                </a:schemeClr>
              </a:solidFill>
              <a:latin typeface="Corbel" panose="020B0503020204020204" pitchFamily="34" charset="0"/>
              <a:cs typeface="Arial"/>
            </a:endParaRPr>
          </a:p>
          <a:p>
            <a:pPr marL="12700">
              <a:lnSpc>
                <a:spcPts val="2350"/>
              </a:lnSpc>
            </a:pPr>
            <a:r>
              <a:rPr sz="2100" b="1" spc="-5" dirty="0">
                <a:solidFill>
                  <a:schemeClr val="accent1">
                    <a:lumMod val="75000"/>
                  </a:schemeClr>
                </a:solidFill>
                <a:latin typeface="Corbel" panose="020B0503020204020204" pitchFamily="34" charset="0"/>
                <a:cs typeface="Arial"/>
              </a:rPr>
              <a:t>instances </a:t>
            </a:r>
            <a:r>
              <a:rPr sz="2100" dirty="0">
                <a:solidFill>
                  <a:schemeClr val="accent1">
                    <a:lumMod val="75000"/>
                  </a:schemeClr>
                </a:solidFill>
                <a:latin typeface="Corbel" panose="020B0503020204020204" pitchFamily="34" charset="0"/>
                <a:cs typeface="Arial"/>
              </a:rPr>
              <a:t>you can launch and manage </a:t>
            </a:r>
            <a:r>
              <a:rPr sz="2100" spc="-5" dirty="0">
                <a:solidFill>
                  <a:schemeClr val="accent1">
                    <a:lumMod val="75000"/>
                  </a:schemeClr>
                </a:solidFill>
                <a:latin typeface="Corbel" panose="020B0503020204020204" pitchFamily="34" charset="0"/>
                <a:cs typeface="Arial"/>
              </a:rPr>
              <a:t>with </a:t>
            </a:r>
            <a:r>
              <a:rPr sz="2100" dirty="0">
                <a:solidFill>
                  <a:schemeClr val="accent1">
                    <a:lumMod val="75000"/>
                  </a:schemeClr>
                </a:solidFill>
                <a:latin typeface="Corbel" panose="020B0503020204020204" pitchFamily="34" charset="0"/>
                <a:cs typeface="Arial"/>
              </a:rPr>
              <a:t>a </a:t>
            </a:r>
            <a:r>
              <a:rPr sz="2100" spc="-5" dirty="0">
                <a:solidFill>
                  <a:schemeClr val="accent1">
                    <a:lumMod val="75000"/>
                  </a:schemeClr>
                </a:solidFill>
                <a:latin typeface="Corbel" panose="020B0503020204020204" pitchFamily="34" charset="0"/>
                <a:cs typeface="Arial"/>
              </a:rPr>
              <a:t>few </a:t>
            </a:r>
            <a:r>
              <a:rPr sz="2100" dirty="0">
                <a:solidFill>
                  <a:schemeClr val="accent1">
                    <a:lumMod val="75000"/>
                  </a:schemeClr>
                </a:solidFill>
                <a:latin typeface="Corbel" panose="020B0503020204020204" pitchFamily="34" charset="0"/>
                <a:cs typeface="Arial"/>
              </a:rPr>
              <a:t>clicks of a mouse or a </a:t>
            </a:r>
            <a:r>
              <a:rPr sz="2100" spc="-5" dirty="0">
                <a:solidFill>
                  <a:schemeClr val="accent1">
                    <a:lumMod val="75000"/>
                  </a:schemeClr>
                </a:solidFill>
                <a:latin typeface="Corbel" panose="020B0503020204020204" pitchFamily="34" charset="0"/>
                <a:cs typeface="Arial"/>
              </a:rPr>
              <a:t>few </a:t>
            </a:r>
            <a:r>
              <a:rPr sz="2100" dirty="0">
                <a:solidFill>
                  <a:schemeClr val="accent1">
                    <a:lumMod val="75000"/>
                  </a:schemeClr>
                </a:solidFill>
                <a:latin typeface="Corbel" panose="020B0503020204020204" pitchFamily="34" charset="0"/>
                <a:cs typeface="Arial"/>
              </a:rPr>
              <a:t>lines of</a:t>
            </a:r>
            <a:r>
              <a:rPr sz="2100" spc="-35" dirty="0">
                <a:solidFill>
                  <a:schemeClr val="accent1">
                    <a:lumMod val="75000"/>
                  </a:schemeClr>
                </a:solidFill>
                <a:latin typeface="Corbel" panose="020B0503020204020204" pitchFamily="34" charset="0"/>
                <a:cs typeface="Arial"/>
              </a:rPr>
              <a:t> </a:t>
            </a:r>
            <a:r>
              <a:rPr sz="2100" dirty="0">
                <a:solidFill>
                  <a:schemeClr val="accent1">
                    <a:lumMod val="75000"/>
                  </a:schemeClr>
                </a:solidFill>
                <a:latin typeface="Corbel" panose="020B0503020204020204" pitchFamily="34" charset="0"/>
                <a:cs typeface="Arial"/>
              </a:rPr>
              <a:t>code.</a:t>
            </a:r>
            <a:endParaRPr sz="2100">
              <a:solidFill>
                <a:schemeClr val="accent1">
                  <a:lumMod val="75000"/>
                </a:schemeClr>
              </a:solidFill>
              <a:latin typeface="Corbel" panose="020B0503020204020204" pitchFamily="34" charset="0"/>
              <a:cs typeface="Arial"/>
            </a:endParaRPr>
          </a:p>
          <a:p>
            <a:pPr marL="469900">
              <a:lnSpc>
                <a:spcPct val="100000"/>
              </a:lnSpc>
              <a:spcBef>
                <a:spcPts val="680"/>
              </a:spcBef>
            </a:pPr>
            <a:r>
              <a:rPr sz="2000" dirty="0">
                <a:solidFill>
                  <a:schemeClr val="accent1">
                    <a:lumMod val="75000"/>
                  </a:schemeClr>
                </a:solidFill>
                <a:latin typeface="Corbel" panose="020B0503020204020204" pitchFamily="34" charset="0"/>
                <a:cs typeface="Arial"/>
              </a:rPr>
              <a:t>Most server </a:t>
            </a:r>
            <a:r>
              <a:rPr sz="2000" spc="-5" dirty="0">
                <a:solidFill>
                  <a:schemeClr val="accent1">
                    <a:lumMod val="75000"/>
                  </a:schemeClr>
                </a:solidFill>
                <a:latin typeface="Corbel" panose="020B0503020204020204" pitchFamily="34" charset="0"/>
                <a:cs typeface="Arial"/>
              </a:rPr>
              <a:t>operating systems </a:t>
            </a:r>
            <a:r>
              <a:rPr sz="2000" dirty="0">
                <a:solidFill>
                  <a:schemeClr val="accent1">
                    <a:lumMod val="75000"/>
                  </a:schemeClr>
                </a:solidFill>
                <a:latin typeface="Corbel" panose="020B0503020204020204" pitchFamily="34" charset="0"/>
                <a:cs typeface="Arial"/>
              </a:rPr>
              <a:t>are</a:t>
            </a:r>
            <a:r>
              <a:rPr sz="2000" spc="-5" dirty="0">
                <a:solidFill>
                  <a:schemeClr val="accent1">
                    <a:lumMod val="75000"/>
                  </a:schemeClr>
                </a:solidFill>
                <a:latin typeface="Corbel" panose="020B0503020204020204" pitchFamily="34" charset="0"/>
                <a:cs typeface="Arial"/>
              </a:rPr>
              <a:t> supported.</a:t>
            </a:r>
            <a:endParaRPr sz="2000">
              <a:solidFill>
                <a:schemeClr val="accent1">
                  <a:lumMod val="75000"/>
                </a:schemeClr>
              </a:solidFill>
              <a:latin typeface="Corbel" panose="020B0503020204020204" pitchFamily="34" charset="0"/>
              <a:cs typeface="Arial"/>
            </a:endParaRPr>
          </a:p>
          <a:p>
            <a:pPr marL="469900" marR="1158875">
              <a:lnSpc>
                <a:spcPts val="3000"/>
              </a:lnSpc>
              <a:spcBef>
                <a:spcPts val="100"/>
              </a:spcBef>
            </a:pPr>
            <a:r>
              <a:rPr sz="2000" spc="-5" dirty="0">
                <a:solidFill>
                  <a:schemeClr val="accent1">
                    <a:lumMod val="75000"/>
                  </a:schemeClr>
                </a:solidFill>
                <a:latin typeface="Corbel" panose="020B0503020204020204" pitchFamily="34" charset="0"/>
                <a:cs typeface="Arial"/>
              </a:rPr>
              <a:t>Create, </a:t>
            </a:r>
            <a:r>
              <a:rPr sz="2000" dirty="0">
                <a:solidFill>
                  <a:schemeClr val="accent1">
                    <a:lumMod val="75000"/>
                  </a:schemeClr>
                </a:solidFill>
                <a:latin typeface="Corbel" panose="020B0503020204020204" pitchFamily="34" charset="0"/>
                <a:cs typeface="Arial"/>
              </a:rPr>
              <a:t>save, and reuse your own server images as Amazon Machine </a:t>
            </a:r>
            <a:r>
              <a:rPr sz="2000" spc="-5" dirty="0">
                <a:solidFill>
                  <a:schemeClr val="accent1">
                    <a:lumMod val="75000"/>
                  </a:schemeClr>
                </a:solidFill>
                <a:latin typeface="Corbel" panose="020B0503020204020204" pitchFamily="34" charset="0"/>
                <a:cs typeface="Arial"/>
              </a:rPr>
              <a:t>Images</a:t>
            </a:r>
            <a:r>
              <a:rPr sz="2000" spc="-150"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(AMIs).  </a:t>
            </a:r>
            <a:r>
              <a:rPr sz="2000" dirty="0">
                <a:solidFill>
                  <a:schemeClr val="accent1">
                    <a:lumMod val="75000"/>
                  </a:schemeClr>
                </a:solidFill>
                <a:latin typeface="Corbel" panose="020B0503020204020204" pitchFamily="34" charset="0"/>
                <a:cs typeface="Arial"/>
              </a:rPr>
              <a:t>Add more </a:t>
            </a:r>
            <a:r>
              <a:rPr sz="2000" spc="-5" dirty="0">
                <a:solidFill>
                  <a:schemeClr val="accent1">
                    <a:lumMod val="75000"/>
                  </a:schemeClr>
                </a:solidFill>
                <a:latin typeface="Corbel" panose="020B0503020204020204" pitchFamily="34" charset="0"/>
                <a:cs typeface="Arial"/>
              </a:rPr>
              <a:t>instances </a:t>
            </a:r>
            <a:r>
              <a:rPr sz="2000" dirty="0">
                <a:solidFill>
                  <a:schemeClr val="accent1">
                    <a:lumMod val="75000"/>
                  </a:schemeClr>
                </a:solidFill>
                <a:latin typeface="Corbel" panose="020B0503020204020204" pitchFamily="34" charset="0"/>
                <a:cs typeface="Arial"/>
              </a:rPr>
              <a:t>when you need </a:t>
            </a:r>
            <a:r>
              <a:rPr sz="2000" spc="-5" dirty="0">
                <a:solidFill>
                  <a:schemeClr val="accent1">
                    <a:lumMod val="75000"/>
                  </a:schemeClr>
                </a:solidFill>
                <a:latin typeface="Corbel" panose="020B0503020204020204" pitchFamily="34" charset="0"/>
                <a:cs typeface="Arial"/>
              </a:rPr>
              <a:t>them; terminate </a:t>
            </a:r>
            <a:r>
              <a:rPr sz="2000" dirty="0">
                <a:solidFill>
                  <a:schemeClr val="accent1">
                    <a:lumMod val="75000"/>
                  </a:schemeClr>
                </a:solidFill>
                <a:latin typeface="Corbel" panose="020B0503020204020204" pitchFamily="34" charset="0"/>
                <a:cs typeface="Arial"/>
              </a:rPr>
              <a:t>when you do not</a:t>
            </a:r>
            <a:endParaRPr sz="2000">
              <a:solidFill>
                <a:schemeClr val="accent1">
                  <a:lumMod val="75000"/>
                </a:schemeClr>
              </a:solidFill>
              <a:latin typeface="Corbel" panose="020B0503020204020204" pitchFamily="34" charset="0"/>
              <a:cs typeface="Arial"/>
            </a:endParaRPr>
          </a:p>
          <a:p>
            <a:pPr marL="469900">
              <a:lnSpc>
                <a:spcPct val="100000"/>
              </a:lnSpc>
              <a:spcBef>
                <a:spcPts val="300"/>
              </a:spcBef>
            </a:pPr>
            <a:r>
              <a:rPr sz="2000" dirty="0">
                <a:solidFill>
                  <a:schemeClr val="accent1">
                    <a:lumMod val="75000"/>
                  </a:schemeClr>
                </a:solidFill>
                <a:latin typeface="Corbel" panose="020B0503020204020204" pitchFamily="34" charset="0"/>
                <a:cs typeface="Arial"/>
              </a:rPr>
              <a:t>Launch one </a:t>
            </a:r>
            <a:r>
              <a:rPr sz="2000" spc="-5" dirty="0">
                <a:solidFill>
                  <a:schemeClr val="accent1">
                    <a:lumMod val="75000"/>
                  </a:schemeClr>
                </a:solidFill>
                <a:latin typeface="Corbel" panose="020B0503020204020204" pitchFamily="34" charset="0"/>
                <a:cs typeface="Arial"/>
              </a:rPr>
              <a:t>instance </a:t>
            </a:r>
            <a:r>
              <a:rPr sz="2000" dirty="0">
                <a:solidFill>
                  <a:schemeClr val="accent1">
                    <a:lumMod val="75000"/>
                  </a:schemeClr>
                </a:solidFill>
                <a:latin typeface="Corbel" panose="020B0503020204020204" pitchFamily="34" charset="0"/>
                <a:cs typeface="Arial"/>
              </a:rPr>
              <a:t>at a </a:t>
            </a:r>
            <a:r>
              <a:rPr sz="2000" spc="-5" dirty="0">
                <a:solidFill>
                  <a:schemeClr val="accent1">
                    <a:lumMod val="75000"/>
                  </a:schemeClr>
                </a:solidFill>
                <a:latin typeface="Corbel" panose="020B0503020204020204" pitchFamily="34" charset="0"/>
                <a:cs typeface="Arial"/>
              </a:rPr>
              <a:t>time </a:t>
            </a:r>
            <a:r>
              <a:rPr sz="2000" dirty="0">
                <a:solidFill>
                  <a:schemeClr val="accent1">
                    <a:lumMod val="75000"/>
                  </a:schemeClr>
                </a:solidFill>
                <a:latin typeface="Corbel" panose="020B0503020204020204" pitchFamily="34" charset="0"/>
                <a:cs typeface="Arial"/>
              </a:rPr>
              <a:t>or launch a whole</a:t>
            </a:r>
            <a:r>
              <a:rPr sz="2000" spc="-5" dirty="0">
                <a:solidFill>
                  <a:schemeClr val="accent1">
                    <a:lumMod val="75000"/>
                  </a:schemeClr>
                </a:solidFill>
                <a:latin typeface="Corbel" panose="020B0503020204020204" pitchFamily="34" charset="0"/>
                <a:cs typeface="Arial"/>
              </a:rPr>
              <a:t> fleet.</a:t>
            </a:r>
            <a:endParaRPr sz="2000">
              <a:solidFill>
                <a:schemeClr val="accent1">
                  <a:lumMod val="75000"/>
                </a:schemeClr>
              </a:solidFill>
              <a:latin typeface="Corbel" panose="020B0503020204020204" pitchFamily="34" charset="0"/>
              <a:cs typeface="Arial"/>
            </a:endParaRPr>
          </a:p>
          <a:p>
            <a:pPr marL="469900">
              <a:lnSpc>
                <a:spcPct val="100000"/>
              </a:lnSpc>
              <a:spcBef>
                <a:spcPts val="500"/>
              </a:spcBef>
            </a:pPr>
            <a:r>
              <a:rPr sz="2000" dirty="0">
                <a:solidFill>
                  <a:schemeClr val="accent1">
                    <a:lumMod val="75000"/>
                  </a:schemeClr>
                </a:solidFill>
                <a:latin typeface="Corbel" panose="020B0503020204020204" pitchFamily="34" charset="0"/>
                <a:cs typeface="Arial"/>
              </a:rPr>
              <a:t>CPU, </a:t>
            </a:r>
            <a:r>
              <a:rPr sz="2000" spc="-25" dirty="0">
                <a:solidFill>
                  <a:schemeClr val="accent1">
                    <a:lumMod val="75000"/>
                  </a:schemeClr>
                </a:solidFill>
                <a:latin typeface="Corbel" panose="020B0503020204020204" pitchFamily="34" charset="0"/>
                <a:cs typeface="Arial"/>
              </a:rPr>
              <a:t>memory, </a:t>
            </a:r>
            <a:r>
              <a:rPr sz="2000" spc="-5" dirty="0">
                <a:solidFill>
                  <a:schemeClr val="accent1">
                    <a:lumMod val="75000"/>
                  </a:schemeClr>
                </a:solidFill>
                <a:latin typeface="Corbel" panose="020B0503020204020204" pitchFamily="34" charset="0"/>
                <a:cs typeface="Arial"/>
              </a:rPr>
              <a:t>storage, networking, </a:t>
            </a:r>
            <a:r>
              <a:rPr sz="2000" dirty="0">
                <a:solidFill>
                  <a:schemeClr val="accent1">
                    <a:lumMod val="75000"/>
                  </a:schemeClr>
                </a:solidFill>
                <a:latin typeface="Corbel" panose="020B0503020204020204" pitchFamily="34" charset="0"/>
                <a:cs typeface="Arial"/>
              </a:rPr>
              <a:t>graphics, and general purpose </a:t>
            </a:r>
            <a:r>
              <a:rPr sz="2000" spc="-5" dirty="0">
                <a:solidFill>
                  <a:schemeClr val="accent1">
                    <a:lumMod val="75000"/>
                  </a:schemeClr>
                </a:solidFill>
                <a:latin typeface="Corbel" panose="020B0503020204020204" pitchFamily="34" charset="0"/>
                <a:cs typeface="Arial"/>
              </a:rPr>
              <a:t>instance types </a:t>
            </a:r>
            <a:r>
              <a:rPr sz="2000" dirty="0">
                <a:solidFill>
                  <a:schemeClr val="accent1">
                    <a:lumMod val="75000"/>
                  </a:schemeClr>
                </a:solidFill>
                <a:latin typeface="Corbel" panose="020B0503020204020204" pitchFamily="34" charset="0"/>
                <a:cs typeface="Arial"/>
              </a:rPr>
              <a:t>are</a:t>
            </a:r>
            <a:r>
              <a:rPr sz="2000" spc="75"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available.</a:t>
            </a:r>
            <a:endParaRPr sz="2000">
              <a:solidFill>
                <a:schemeClr val="accent1">
                  <a:lumMod val="75000"/>
                </a:schemeClr>
              </a:solidFill>
              <a:latin typeface="Corbel" panose="020B0503020204020204" pitchFamily="34" charset="0"/>
              <a:cs typeface="Arial"/>
            </a:endParaRPr>
          </a:p>
          <a:p>
            <a:pPr marL="469900">
              <a:lnSpc>
                <a:spcPct val="100000"/>
              </a:lnSpc>
              <a:spcBef>
                <a:spcPts val="500"/>
              </a:spcBef>
            </a:pPr>
            <a:r>
              <a:rPr sz="2100" dirty="0">
                <a:solidFill>
                  <a:schemeClr val="accent1">
                    <a:lumMod val="75000"/>
                  </a:schemeClr>
                </a:solidFill>
                <a:latin typeface="Corbel" panose="020B0503020204020204" pitchFamily="34" charset="0"/>
                <a:cs typeface="Arial"/>
              </a:rPr>
              <a:t>Amazon EC2 </a:t>
            </a:r>
            <a:r>
              <a:rPr sz="2100" spc="-5" dirty="0">
                <a:solidFill>
                  <a:schemeClr val="accent1">
                    <a:lumMod val="75000"/>
                  </a:schemeClr>
                </a:solidFill>
                <a:latin typeface="Corbel" panose="020B0503020204020204" pitchFamily="34" charset="0"/>
                <a:cs typeface="Arial"/>
              </a:rPr>
              <a:t>instances </a:t>
            </a:r>
            <a:r>
              <a:rPr sz="2100" dirty="0">
                <a:solidFill>
                  <a:schemeClr val="accent1">
                    <a:lumMod val="75000"/>
                  </a:schemeClr>
                </a:solidFill>
                <a:latin typeface="Corbel" panose="020B0503020204020204" pitchFamily="34" charset="0"/>
                <a:cs typeface="Arial"/>
              </a:rPr>
              <a:t>in Amazon VPC now </a:t>
            </a:r>
            <a:r>
              <a:rPr sz="2100" spc="-10" dirty="0">
                <a:solidFill>
                  <a:schemeClr val="accent1">
                    <a:lumMod val="75000"/>
                  </a:schemeClr>
                </a:solidFill>
                <a:latin typeface="Corbel" panose="020B0503020204020204" pitchFamily="34" charset="0"/>
                <a:cs typeface="Arial"/>
              </a:rPr>
              <a:t>offer </a:t>
            </a:r>
            <a:r>
              <a:rPr sz="2100" spc="-5" dirty="0">
                <a:solidFill>
                  <a:schemeClr val="accent1">
                    <a:lumMod val="75000"/>
                  </a:schemeClr>
                </a:solidFill>
                <a:latin typeface="Corbel" panose="020B0503020204020204" pitchFamily="34" charset="0"/>
                <a:cs typeface="Arial"/>
              </a:rPr>
              <a:t>native </a:t>
            </a:r>
            <a:r>
              <a:rPr sz="2100" dirty="0">
                <a:solidFill>
                  <a:schemeClr val="accent1">
                    <a:lumMod val="75000"/>
                  </a:schemeClr>
                </a:solidFill>
                <a:latin typeface="Corbel" panose="020B0503020204020204" pitchFamily="34" charset="0"/>
                <a:cs typeface="Arial"/>
              </a:rPr>
              <a:t>support </a:t>
            </a:r>
            <a:r>
              <a:rPr sz="2100" spc="-5" dirty="0">
                <a:solidFill>
                  <a:schemeClr val="accent1">
                    <a:lumMod val="75000"/>
                  </a:schemeClr>
                </a:solidFill>
                <a:latin typeface="Corbel" panose="020B0503020204020204" pitchFamily="34" charset="0"/>
                <a:cs typeface="Arial"/>
              </a:rPr>
              <a:t>for the IPv6</a:t>
            </a:r>
            <a:r>
              <a:rPr sz="2100" spc="-80" dirty="0">
                <a:solidFill>
                  <a:schemeClr val="accent1">
                    <a:lumMod val="75000"/>
                  </a:schemeClr>
                </a:solidFill>
                <a:latin typeface="Corbel" panose="020B0503020204020204" pitchFamily="34" charset="0"/>
                <a:cs typeface="Arial"/>
              </a:rPr>
              <a:t> </a:t>
            </a:r>
            <a:r>
              <a:rPr sz="2100" spc="-5" dirty="0">
                <a:solidFill>
                  <a:schemeClr val="accent1">
                    <a:lumMod val="75000"/>
                  </a:schemeClr>
                </a:solidFill>
                <a:latin typeface="Corbel" panose="020B0503020204020204" pitchFamily="34" charset="0"/>
                <a:cs typeface="Arial"/>
              </a:rPr>
              <a:t>protocol.</a:t>
            </a:r>
            <a:endParaRPr sz="2100">
              <a:solidFill>
                <a:schemeClr val="accent1">
                  <a:lumMod val="75000"/>
                </a:schemeClr>
              </a:solidFill>
              <a:latin typeface="Corbel" panose="020B0503020204020204" pitchFamily="34" charset="0"/>
              <a:cs typeface="Arial"/>
            </a:endParaRPr>
          </a:p>
          <a:p>
            <a:pPr marL="469900">
              <a:lnSpc>
                <a:spcPct val="100000"/>
              </a:lnSpc>
              <a:spcBef>
                <a:spcPts val="480"/>
              </a:spcBef>
            </a:pPr>
            <a:r>
              <a:rPr sz="2000" dirty="0">
                <a:solidFill>
                  <a:schemeClr val="accent1">
                    <a:lumMod val="75000"/>
                  </a:schemeClr>
                </a:solidFill>
                <a:latin typeface="Corbel" panose="020B0503020204020204" pitchFamily="34" charset="0"/>
                <a:cs typeface="Arial"/>
              </a:rPr>
              <a:t>Use </a:t>
            </a:r>
            <a:r>
              <a:rPr sz="2000" spc="-5" dirty="0">
                <a:solidFill>
                  <a:schemeClr val="accent1">
                    <a:lumMod val="75000"/>
                  </a:schemeClr>
                </a:solidFill>
                <a:latin typeface="Corbel" panose="020B0503020204020204" pitchFamily="34" charset="0"/>
                <a:cs typeface="Arial"/>
              </a:rPr>
              <a:t>security </a:t>
            </a:r>
            <a:r>
              <a:rPr sz="2000" dirty="0">
                <a:solidFill>
                  <a:schemeClr val="accent1">
                    <a:lumMod val="75000"/>
                  </a:schemeClr>
                </a:solidFill>
                <a:latin typeface="Corbel" panose="020B0503020204020204" pitchFamily="34" charset="0"/>
                <a:cs typeface="Arial"/>
              </a:rPr>
              <a:t>groups </a:t>
            </a:r>
            <a:r>
              <a:rPr sz="2000" spc="-5" dirty="0">
                <a:solidFill>
                  <a:schemeClr val="accent1">
                    <a:lumMod val="75000"/>
                  </a:schemeClr>
                </a:solidFill>
                <a:latin typeface="Corbel" panose="020B0503020204020204" pitchFamily="34" charset="0"/>
                <a:cs typeface="Arial"/>
              </a:rPr>
              <a:t>to control </a:t>
            </a:r>
            <a:r>
              <a:rPr sz="2000" spc="-10" dirty="0">
                <a:solidFill>
                  <a:schemeClr val="accent1">
                    <a:lumMod val="75000"/>
                  </a:schemeClr>
                </a:solidFill>
                <a:latin typeface="Corbel" panose="020B0503020204020204" pitchFamily="34" charset="0"/>
                <a:cs typeface="Arial"/>
              </a:rPr>
              <a:t>traffic </a:t>
            </a:r>
            <a:r>
              <a:rPr sz="2000" spc="-5" dirty="0">
                <a:solidFill>
                  <a:schemeClr val="accent1">
                    <a:lumMod val="75000"/>
                  </a:schemeClr>
                </a:solidFill>
                <a:latin typeface="Corbel" panose="020B0503020204020204" pitchFamily="34" charset="0"/>
                <a:cs typeface="Arial"/>
              </a:rPr>
              <a:t>to </a:t>
            </a:r>
            <a:r>
              <a:rPr sz="2000" dirty="0">
                <a:solidFill>
                  <a:schemeClr val="accent1">
                    <a:lumMod val="75000"/>
                  </a:schemeClr>
                </a:solidFill>
                <a:latin typeface="Corbel" panose="020B0503020204020204" pitchFamily="34" charset="0"/>
                <a:cs typeface="Arial"/>
              </a:rPr>
              <a:t>and </a:t>
            </a:r>
            <a:r>
              <a:rPr sz="2000" spc="-5" dirty="0">
                <a:solidFill>
                  <a:schemeClr val="accent1">
                    <a:lumMod val="75000"/>
                  </a:schemeClr>
                </a:solidFill>
                <a:latin typeface="Corbel" panose="020B0503020204020204" pitchFamily="34" charset="0"/>
                <a:cs typeface="Arial"/>
              </a:rPr>
              <a:t>from</a:t>
            </a:r>
            <a:r>
              <a:rPr sz="2000" spc="15"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instances.</a:t>
            </a:r>
            <a:endParaRPr sz="2000">
              <a:solidFill>
                <a:schemeClr val="accent1">
                  <a:lumMod val="75000"/>
                </a:schemeClr>
              </a:solidFill>
              <a:latin typeface="Corbel" panose="020B0503020204020204" pitchFamily="34" charset="0"/>
              <a:cs typeface="Arial"/>
            </a:endParaRPr>
          </a:p>
        </p:txBody>
      </p:sp>
      <p:sp>
        <p:nvSpPr>
          <p:cNvPr id="11" name="object 11"/>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970982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528066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p>
        </p:txBody>
      </p:sp>
      <p:sp>
        <p:nvSpPr>
          <p:cNvPr id="3" name="object 3"/>
          <p:cNvSpPr txBox="1"/>
          <p:nvPr/>
        </p:nvSpPr>
        <p:spPr>
          <a:xfrm>
            <a:off x="2984500" y="1231900"/>
            <a:ext cx="6226810" cy="756920"/>
          </a:xfrm>
          <a:prstGeom prst="rect">
            <a:avLst/>
          </a:prstGeom>
        </p:spPr>
        <p:txBody>
          <a:bodyPr vert="horz" wrap="square" lIns="0" tIns="12700" rIns="0" bIns="0" rtlCol="0">
            <a:spAutoFit/>
          </a:bodyPr>
          <a:lstStyle/>
          <a:p>
            <a:pPr marL="12700">
              <a:lnSpc>
                <a:spcPct val="100000"/>
              </a:lnSpc>
              <a:spcBef>
                <a:spcPts val="100"/>
              </a:spcBef>
              <a:tabLst>
                <a:tab pos="4620260" algn="l"/>
              </a:tabLst>
            </a:pPr>
            <a:r>
              <a:rPr sz="4800" dirty="0">
                <a:solidFill>
                  <a:schemeClr val="accent1">
                    <a:lumMod val="75000"/>
                  </a:schemeClr>
                </a:solidFill>
                <a:latin typeface="Corbel" panose="020B0503020204020204" pitchFamily="34" charset="0"/>
                <a:cs typeface="Arial"/>
              </a:rPr>
              <a:t>Elas</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ic</a:t>
            </a:r>
            <a:r>
              <a:rPr sz="4800" spc="-5"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Compu</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e</a:t>
            </a:r>
            <a:r>
              <a:rPr lang="en-US" sz="4800"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Cloud</a:t>
            </a:r>
          </a:p>
        </p:txBody>
      </p:sp>
      <p:grpSp>
        <p:nvGrpSpPr>
          <p:cNvPr id="4" name="object 4"/>
          <p:cNvGrpSpPr/>
          <p:nvPr/>
        </p:nvGrpSpPr>
        <p:grpSpPr>
          <a:xfrm>
            <a:off x="2466746" y="1965109"/>
            <a:ext cx="7251700" cy="76200"/>
            <a:chOff x="2466746" y="1965109"/>
            <a:chExt cx="7251700" cy="76200"/>
          </a:xfrm>
        </p:grpSpPr>
        <p:sp>
          <p:nvSpPr>
            <p:cNvPr id="5" name="object 5"/>
            <p:cNvSpPr/>
            <p:nvPr/>
          </p:nvSpPr>
          <p:spPr>
            <a:xfrm>
              <a:off x="2466746" y="2003209"/>
              <a:ext cx="5753100" cy="0"/>
            </a:xfrm>
            <a:custGeom>
              <a:avLst/>
              <a:gdLst/>
              <a:ahLst/>
              <a:cxnLst/>
              <a:rect l="l" t="t" r="r" b="b"/>
              <a:pathLst>
                <a:path w="5753100">
                  <a:moveTo>
                    <a:pt x="0" y="0"/>
                  </a:moveTo>
                  <a:lnTo>
                    <a:pt x="5752680"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8185619" y="2003209"/>
              <a:ext cx="1532890" cy="0"/>
            </a:xfrm>
            <a:custGeom>
              <a:avLst/>
              <a:gdLst/>
              <a:ahLst/>
              <a:cxnLst/>
              <a:rect l="l" t="t" r="r" b="b"/>
              <a:pathLst>
                <a:path w="1532890">
                  <a:moveTo>
                    <a:pt x="0" y="0"/>
                  </a:moveTo>
                  <a:lnTo>
                    <a:pt x="1532534"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7" name="object 7"/>
          <p:cNvGrpSpPr/>
          <p:nvPr/>
        </p:nvGrpSpPr>
        <p:grpSpPr>
          <a:xfrm>
            <a:off x="622006" y="2152065"/>
            <a:ext cx="6665595" cy="4387850"/>
            <a:chOff x="622006" y="2152065"/>
            <a:chExt cx="6665595" cy="4387850"/>
          </a:xfrm>
        </p:grpSpPr>
        <p:sp>
          <p:nvSpPr>
            <p:cNvPr id="8" name="object 8"/>
            <p:cNvSpPr/>
            <p:nvPr/>
          </p:nvSpPr>
          <p:spPr>
            <a:xfrm>
              <a:off x="622006" y="2152065"/>
              <a:ext cx="6665316" cy="4387789"/>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1626933" y="4232897"/>
              <a:ext cx="4520958" cy="1995731"/>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0" name="object 10"/>
          <p:cNvSpPr txBox="1"/>
          <p:nvPr/>
        </p:nvSpPr>
        <p:spPr>
          <a:xfrm>
            <a:off x="7429500" y="2552700"/>
            <a:ext cx="2778760" cy="3870960"/>
          </a:xfrm>
          <a:prstGeom prst="rect">
            <a:avLst/>
          </a:prstGeom>
        </p:spPr>
        <p:txBody>
          <a:bodyPr vert="horz" wrap="square" lIns="0" tIns="12700" rIns="0" bIns="0" rtlCol="0">
            <a:spAutoFit/>
          </a:bodyPr>
          <a:lstStyle/>
          <a:p>
            <a:pPr marL="342900" indent="-330200">
              <a:lnSpc>
                <a:spcPct val="100000"/>
              </a:lnSpc>
              <a:spcBef>
                <a:spcPts val="10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Application</a:t>
            </a:r>
            <a:r>
              <a:rPr sz="2400" spc="-4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15" dirty="0">
                <a:solidFill>
                  <a:schemeClr val="accent1">
                    <a:lumMod val="75000"/>
                  </a:schemeClr>
                </a:solidFill>
                <a:latin typeface="Corbel" panose="020B0503020204020204" pitchFamily="34" charset="0"/>
                <a:cs typeface="Arial"/>
              </a:rPr>
              <a:t>Web</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Database</a:t>
            </a:r>
            <a:r>
              <a:rPr sz="2400" spc="-2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Game</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Mail</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Media</a:t>
            </a:r>
            <a:r>
              <a:rPr sz="2400" spc="-1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Catalog</a:t>
            </a:r>
            <a:r>
              <a:rPr sz="2400" spc="-1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File</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Computing</a:t>
            </a:r>
            <a:r>
              <a:rPr sz="2400" spc="-4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Proxy</a:t>
            </a:r>
            <a:r>
              <a:rPr sz="2400" spc="-2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p:txBody>
      </p:sp>
    </p:spTree>
    <p:extLst>
      <p:ext uri="{BB962C8B-B14F-4D97-AF65-F5344CB8AC3E}">
        <p14:creationId xmlns:p14="http://schemas.microsoft.com/office/powerpoint/2010/main" val="1509231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528066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p>
        </p:txBody>
      </p:sp>
      <p:sp>
        <p:nvSpPr>
          <p:cNvPr id="3" name="object 3"/>
          <p:cNvSpPr txBox="1"/>
          <p:nvPr/>
        </p:nvSpPr>
        <p:spPr>
          <a:xfrm>
            <a:off x="2984500" y="1231900"/>
            <a:ext cx="6226810" cy="756920"/>
          </a:xfrm>
          <a:prstGeom prst="rect">
            <a:avLst/>
          </a:prstGeom>
        </p:spPr>
        <p:txBody>
          <a:bodyPr vert="horz" wrap="square" lIns="0" tIns="12700" rIns="0" bIns="0" rtlCol="0">
            <a:spAutoFit/>
          </a:bodyPr>
          <a:lstStyle/>
          <a:p>
            <a:pPr marL="12700">
              <a:lnSpc>
                <a:spcPct val="100000"/>
              </a:lnSpc>
              <a:spcBef>
                <a:spcPts val="100"/>
              </a:spcBef>
              <a:tabLst>
                <a:tab pos="4620260" algn="l"/>
              </a:tabLst>
            </a:pPr>
            <a:r>
              <a:rPr sz="4800" dirty="0">
                <a:solidFill>
                  <a:schemeClr val="accent1">
                    <a:lumMod val="75000"/>
                  </a:schemeClr>
                </a:solidFill>
                <a:latin typeface="Corbel" panose="020B0503020204020204" pitchFamily="34" charset="0"/>
                <a:cs typeface="Arial"/>
              </a:rPr>
              <a:t>Elas</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ic</a:t>
            </a:r>
            <a:r>
              <a:rPr sz="4800" spc="-5"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Compu</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e</a:t>
            </a:r>
            <a:r>
              <a:rPr lang="en-US" sz="4800"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Cloud</a:t>
            </a:r>
          </a:p>
        </p:txBody>
      </p:sp>
      <p:grpSp>
        <p:nvGrpSpPr>
          <p:cNvPr id="4" name="object 4"/>
          <p:cNvGrpSpPr/>
          <p:nvPr/>
        </p:nvGrpSpPr>
        <p:grpSpPr>
          <a:xfrm>
            <a:off x="2466746" y="1965109"/>
            <a:ext cx="7251700" cy="76200"/>
            <a:chOff x="2466746" y="1965109"/>
            <a:chExt cx="7251700" cy="76200"/>
          </a:xfrm>
        </p:grpSpPr>
        <p:sp>
          <p:nvSpPr>
            <p:cNvPr id="5" name="object 5"/>
            <p:cNvSpPr/>
            <p:nvPr/>
          </p:nvSpPr>
          <p:spPr>
            <a:xfrm>
              <a:off x="2466746" y="2003209"/>
              <a:ext cx="5753100" cy="0"/>
            </a:xfrm>
            <a:custGeom>
              <a:avLst/>
              <a:gdLst/>
              <a:ahLst/>
              <a:cxnLst/>
              <a:rect l="l" t="t" r="r" b="b"/>
              <a:pathLst>
                <a:path w="5753100">
                  <a:moveTo>
                    <a:pt x="0" y="0"/>
                  </a:moveTo>
                  <a:lnTo>
                    <a:pt x="5752680"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8185619" y="2003209"/>
              <a:ext cx="1532890" cy="0"/>
            </a:xfrm>
            <a:custGeom>
              <a:avLst/>
              <a:gdLst/>
              <a:ahLst/>
              <a:cxnLst/>
              <a:rect l="l" t="t" r="r" b="b"/>
              <a:pathLst>
                <a:path w="1532890">
                  <a:moveTo>
                    <a:pt x="0" y="0"/>
                  </a:moveTo>
                  <a:lnTo>
                    <a:pt x="1532534"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7" name="object 7"/>
          <p:cNvGrpSpPr/>
          <p:nvPr/>
        </p:nvGrpSpPr>
        <p:grpSpPr>
          <a:xfrm>
            <a:off x="622006" y="2152065"/>
            <a:ext cx="6665595" cy="4387850"/>
            <a:chOff x="622006" y="2152065"/>
            <a:chExt cx="6665595" cy="4387850"/>
          </a:xfrm>
        </p:grpSpPr>
        <p:sp>
          <p:nvSpPr>
            <p:cNvPr id="8" name="object 8"/>
            <p:cNvSpPr/>
            <p:nvPr/>
          </p:nvSpPr>
          <p:spPr>
            <a:xfrm>
              <a:off x="622006" y="2152065"/>
              <a:ext cx="6665316" cy="4387789"/>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1626933" y="4232897"/>
              <a:ext cx="4520958" cy="1995731"/>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0" name="object 10"/>
          <p:cNvSpPr txBox="1"/>
          <p:nvPr/>
        </p:nvSpPr>
        <p:spPr>
          <a:xfrm>
            <a:off x="7429500" y="2552700"/>
            <a:ext cx="4140494" cy="3465051"/>
          </a:xfrm>
          <a:prstGeom prst="rect">
            <a:avLst/>
          </a:prstGeom>
        </p:spPr>
        <p:txBody>
          <a:bodyPr vert="horz" wrap="square" lIns="0" tIns="12700" rIns="0" bIns="0" rtlCol="0">
            <a:spAutoFit/>
          </a:bodyPr>
          <a:lstStyle/>
          <a:p>
            <a:pPr marL="342900" indent="-330200">
              <a:lnSpc>
                <a:spcPct val="100000"/>
              </a:lnSpc>
              <a:spcBef>
                <a:spcPts val="10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RHEL</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CENTOS</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UBUNTU</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DEBIAN</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FEDORA</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AMAZON LINUX 2</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ORACLE LINUX</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MICROSOFT WINDOWS SERVERS</a:t>
            </a:r>
            <a:endParaRPr sz="2400" dirty="0">
              <a:solidFill>
                <a:schemeClr val="accent1">
                  <a:lumMod val="75000"/>
                </a:schemeClr>
              </a:solidFill>
              <a:latin typeface="Corbel" panose="020B0503020204020204" pitchFamily="34" charset="0"/>
              <a:cs typeface="Arial"/>
            </a:endParaRPr>
          </a:p>
        </p:txBody>
      </p:sp>
    </p:spTree>
    <p:extLst>
      <p:ext uri="{BB962C8B-B14F-4D97-AF65-F5344CB8AC3E}">
        <p14:creationId xmlns:p14="http://schemas.microsoft.com/office/powerpoint/2010/main" val="4034404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322452"/>
            <a:ext cx="9185275" cy="614045"/>
          </a:xfrm>
          <a:prstGeom prst="rect">
            <a:avLst/>
          </a:prstGeom>
        </p:spPr>
        <p:txBody>
          <a:bodyPr vert="horz" wrap="square" lIns="0" tIns="13970" rIns="0" bIns="0" rtlCol="0">
            <a:spAutoFit/>
          </a:bodyPr>
          <a:lstStyle/>
          <a:p>
            <a:pPr marL="12700">
              <a:lnSpc>
                <a:spcPct val="100000"/>
              </a:lnSpc>
              <a:spcBef>
                <a:spcPts val="110"/>
              </a:spcBef>
            </a:pPr>
            <a:r>
              <a:rPr sz="3850" spc="5" dirty="0">
                <a:solidFill>
                  <a:schemeClr val="accent1">
                    <a:lumMod val="75000"/>
                  </a:schemeClr>
                </a:solidFill>
                <a:latin typeface="Corbel" panose="020B0503020204020204" pitchFamily="34" charset="0"/>
              </a:rPr>
              <a:t>Choosing </a:t>
            </a:r>
            <a:r>
              <a:rPr sz="3850" dirty="0">
                <a:solidFill>
                  <a:schemeClr val="accent1">
                    <a:lumMod val="75000"/>
                  </a:schemeClr>
                </a:solidFill>
                <a:latin typeface="Corbel" panose="020B0503020204020204" pitchFamily="34" charset="0"/>
              </a:rPr>
              <a:t>the </a:t>
            </a:r>
            <a:r>
              <a:rPr sz="3850" spc="5" dirty="0">
                <a:solidFill>
                  <a:schemeClr val="accent1">
                    <a:lumMod val="75000"/>
                  </a:schemeClr>
                </a:solidFill>
                <a:latin typeface="Corbel" panose="020B0503020204020204" pitchFamily="34" charset="0"/>
              </a:rPr>
              <a:t>Right Amazon EC2</a:t>
            </a:r>
            <a:r>
              <a:rPr sz="3850" spc="-260" dirty="0">
                <a:solidFill>
                  <a:schemeClr val="accent1">
                    <a:lumMod val="75000"/>
                  </a:schemeClr>
                </a:solidFill>
                <a:latin typeface="Corbel" panose="020B0503020204020204" pitchFamily="34" charset="0"/>
              </a:rPr>
              <a:t> </a:t>
            </a:r>
            <a:r>
              <a:rPr sz="3850" dirty="0">
                <a:solidFill>
                  <a:schemeClr val="accent1">
                    <a:lumMod val="75000"/>
                  </a:schemeClr>
                </a:solidFill>
                <a:latin typeface="Corbel" panose="020B0503020204020204" pitchFamily="34" charset="0"/>
              </a:rPr>
              <a:t>Instance</a:t>
            </a:r>
            <a:endParaRPr sz="3850">
              <a:solidFill>
                <a:schemeClr val="accent1">
                  <a:lumMod val="75000"/>
                </a:schemeClr>
              </a:solidFill>
              <a:latin typeface="Corbel" panose="020B0503020204020204" pitchFamily="34" charset="0"/>
            </a:endParaRPr>
          </a:p>
        </p:txBody>
      </p:sp>
      <p:sp>
        <p:nvSpPr>
          <p:cNvPr id="3" name="object 3"/>
          <p:cNvSpPr/>
          <p:nvPr/>
        </p:nvSpPr>
        <p:spPr>
          <a:xfrm>
            <a:off x="284259" y="1549527"/>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284259" y="2413126"/>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284259" y="3746627"/>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741459" y="42038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741459" y="46102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741459" y="50166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741459" y="5423024"/>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0" name="object 10"/>
          <p:cNvSpPr/>
          <p:nvPr/>
        </p:nvSpPr>
        <p:spPr>
          <a:xfrm>
            <a:off x="741459" y="5829424"/>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1" name="object 11"/>
          <p:cNvSpPr txBox="1"/>
          <p:nvPr/>
        </p:nvSpPr>
        <p:spPr>
          <a:xfrm>
            <a:off x="723900" y="1460500"/>
            <a:ext cx="10225405" cy="4653280"/>
          </a:xfrm>
          <a:prstGeom prst="rect">
            <a:avLst/>
          </a:prstGeom>
        </p:spPr>
        <p:txBody>
          <a:bodyPr vert="horz" wrap="square" lIns="0" tIns="27939" rIns="0" bIns="0" rtlCol="0">
            <a:spAutoFit/>
          </a:bodyPr>
          <a:lstStyle/>
          <a:p>
            <a:pPr marL="12700" marR="856615">
              <a:lnSpc>
                <a:spcPts val="3100"/>
              </a:lnSpc>
              <a:spcBef>
                <a:spcPts val="219"/>
              </a:spcBef>
            </a:pPr>
            <a:r>
              <a:rPr sz="2600" spc="-35" dirty="0">
                <a:solidFill>
                  <a:schemeClr val="accent1">
                    <a:lumMod val="75000"/>
                  </a:schemeClr>
                </a:solidFill>
                <a:latin typeface="Corbel" panose="020B0503020204020204" pitchFamily="34" charset="0"/>
                <a:cs typeface="Arial"/>
              </a:rPr>
              <a:t>AWS </a:t>
            </a:r>
            <a:r>
              <a:rPr sz="2600" dirty="0">
                <a:solidFill>
                  <a:schemeClr val="accent1">
                    <a:lumMod val="75000"/>
                  </a:schemeClr>
                </a:solidFill>
                <a:latin typeface="Corbel" panose="020B0503020204020204" pitchFamily="34" charset="0"/>
                <a:cs typeface="Arial"/>
              </a:rPr>
              <a:t>uses </a:t>
            </a:r>
            <a:r>
              <a:rPr sz="2600" spc="-5" dirty="0">
                <a:solidFill>
                  <a:schemeClr val="accent1">
                    <a:lumMod val="75000"/>
                  </a:schemeClr>
                </a:solidFill>
                <a:latin typeface="Corbel" panose="020B0503020204020204" pitchFamily="34" charset="0"/>
                <a:cs typeface="Arial"/>
              </a:rPr>
              <a:t>Intel </a:t>
            </a:r>
            <a:r>
              <a:rPr sz="2600" dirty="0">
                <a:solidFill>
                  <a:schemeClr val="accent1">
                    <a:lumMod val="75000"/>
                  </a:schemeClr>
                </a:solidFill>
                <a:latin typeface="Corbel" panose="020B0503020204020204" pitchFamily="34" charset="0"/>
                <a:cs typeface="Arial"/>
              </a:rPr>
              <a:t>Xeon processors, providing </a:t>
            </a:r>
            <a:r>
              <a:rPr sz="2600" spc="-5" dirty="0">
                <a:solidFill>
                  <a:schemeClr val="accent1">
                    <a:lumMod val="75000"/>
                  </a:schemeClr>
                </a:solidFill>
                <a:latin typeface="Corbel" panose="020B0503020204020204" pitchFamily="34" charset="0"/>
                <a:cs typeface="Arial"/>
              </a:rPr>
              <a:t>customers with </a:t>
            </a:r>
            <a:r>
              <a:rPr sz="2600" dirty="0">
                <a:solidFill>
                  <a:schemeClr val="accent1">
                    <a:lumMod val="75000"/>
                  </a:schemeClr>
                </a:solidFill>
                <a:latin typeface="Corbel" panose="020B0503020204020204" pitchFamily="34" charset="0"/>
                <a:cs typeface="Arial"/>
              </a:rPr>
              <a:t>high  </a:t>
            </a:r>
            <a:r>
              <a:rPr sz="2600" spc="-5" dirty="0">
                <a:solidFill>
                  <a:schemeClr val="accent1">
                    <a:lumMod val="75000"/>
                  </a:schemeClr>
                </a:solidFill>
                <a:latin typeface="Corbel" panose="020B0503020204020204" pitchFamily="34" charset="0"/>
                <a:cs typeface="Arial"/>
              </a:rPr>
              <a:t>performance </a:t>
            </a:r>
            <a:r>
              <a:rPr sz="2600" dirty="0">
                <a:solidFill>
                  <a:schemeClr val="accent1">
                    <a:lumMod val="75000"/>
                  </a:schemeClr>
                </a:solidFill>
                <a:latin typeface="Corbel" panose="020B0503020204020204" pitchFamily="34" charset="0"/>
                <a:cs typeface="Arial"/>
              </a:rPr>
              <a:t>and value.</a:t>
            </a:r>
          </a:p>
          <a:p>
            <a:pPr marL="12700" marR="5080">
              <a:lnSpc>
                <a:spcPts val="3100"/>
              </a:lnSpc>
              <a:spcBef>
                <a:spcPts val="600"/>
              </a:spcBef>
            </a:pPr>
            <a:r>
              <a:rPr sz="2600" dirty="0">
                <a:solidFill>
                  <a:schemeClr val="accent1">
                    <a:lumMod val="75000"/>
                  </a:schemeClr>
                </a:solidFill>
                <a:latin typeface="Corbel" panose="020B0503020204020204" pitchFamily="34" charset="0"/>
                <a:cs typeface="Arial"/>
              </a:rPr>
              <a:t>Amazon EC2 </a:t>
            </a:r>
            <a:r>
              <a:rPr sz="2600" spc="-5" dirty="0">
                <a:solidFill>
                  <a:schemeClr val="accent1">
                    <a:lumMod val="75000"/>
                  </a:schemeClr>
                </a:solidFill>
                <a:latin typeface="Corbel" panose="020B0503020204020204" pitchFamily="34" charset="0"/>
                <a:cs typeface="Arial"/>
              </a:rPr>
              <a:t>instance types </a:t>
            </a:r>
            <a:r>
              <a:rPr sz="2600" dirty="0">
                <a:solidFill>
                  <a:schemeClr val="accent1">
                    <a:lumMod val="75000"/>
                  </a:schemeClr>
                </a:solidFill>
                <a:latin typeface="Corbel" panose="020B0503020204020204" pitchFamily="34" charset="0"/>
                <a:cs typeface="Arial"/>
              </a:rPr>
              <a:t>are </a:t>
            </a:r>
            <a:r>
              <a:rPr sz="2600" spc="-5" dirty="0">
                <a:solidFill>
                  <a:schemeClr val="accent1">
                    <a:lumMod val="75000"/>
                  </a:schemeClr>
                </a:solidFill>
                <a:latin typeface="Corbel" panose="020B0503020204020204" pitchFamily="34" charset="0"/>
                <a:cs typeface="Arial"/>
              </a:rPr>
              <a:t>optimized for </a:t>
            </a:r>
            <a:r>
              <a:rPr sz="2600" spc="-10" dirty="0">
                <a:solidFill>
                  <a:schemeClr val="accent1">
                    <a:lumMod val="75000"/>
                  </a:schemeClr>
                </a:solidFill>
                <a:latin typeface="Corbel" panose="020B0503020204020204" pitchFamily="34" charset="0"/>
                <a:cs typeface="Arial"/>
              </a:rPr>
              <a:t>different </a:t>
            </a:r>
            <a:r>
              <a:rPr sz="2600" dirty="0">
                <a:solidFill>
                  <a:schemeClr val="accent1">
                    <a:lumMod val="75000"/>
                  </a:schemeClr>
                </a:solidFill>
                <a:latin typeface="Corbel" panose="020B0503020204020204" pitchFamily="34" charset="0"/>
                <a:cs typeface="Arial"/>
              </a:rPr>
              <a:t>use cases and  workload </a:t>
            </a:r>
            <a:r>
              <a:rPr sz="2600" spc="-5" dirty="0">
                <a:solidFill>
                  <a:schemeClr val="accent1">
                    <a:lumMod val="75000"/>
                  </a:schemeClr>
                </a:solidFill>
                <a:latin typeface="Corbel" panose="020B0503020204020204" pitchFamily="34" charset="0"/>
                <a:cs typeface="Arial"/>
              </a:rPr>
              <a:t>requirements. They </a:t>
            </a:r>
            <a:r>
              <a:rPr sz="2600" dirty="0">
                <a:solidFill>
                  <a:schemeClr val="accent1">
                    <a:lumMod val="75000"/>
                  </a:schemeClr>
                </a:solidFill>
                <a:latin typeface="Corbel" panose="020B0503020204020204" pitchFamily="34" charset="0"/>
                <a:cs typeface="Arial"/>
              </a:rPr>
              <a:t>come in </a:t>
            </a:r>
            <a:r>
              <a:rPr sz="2600" spc="-5" dirty="0">
                <a:solidFill>
                  <a:schemeClr val="accent1">
                    <a:lumMod val="75000"/>
                  </a:schemeClr>
                </a:solidFill>
                <a:latin typeface="Corbel" panose="020B0503020204020204" pitchFamily="34" charset="0"/>
                <a:cs typeface="Arial"/>
              </a:rPr>
              <a:t>multiple</a:t>
            </a:r>
            <a:r>
              <a:rPr sz="2600" spc="-45" dirty="0">
                <a:solidFill>
                  <a:schemeClr val="accent1">
                    <a:lumMod val="75000"/>
                  </a:schemeClr>
                </a:solidFill>
                <a:latin typeface="Corbel" panose="020B0503020204020204" pitchFamily="34" charset="0"/>
                <a:cs typeface="Arial"/>
              </a:rPr>
              <a:t> </a:t>
            </a:r>
            <a:r>
              <a:rPr sz="2600" dirty="0">
                <a:solidFill>
                  <a:schemeClr val="accent1">
                    <a:lumMod val="75000"/>
                  </a:schemeClr>
                </a:solidFill>
                <a:latin typeface="Corbel" panose="020B0503020204020204" pitchFamily="34" charset="0"/>
                <a:cs typeface="Arial"/>
              </a:rPr>
              <a:t>sizes.</a:t>
            </a:r>
          </a:p>
          <a:p>
            <a:pPr>
              <a:lnSpc>
                <a:spcPct val="100000"/>
              </a:lnSpc>
              <a:spcBef>
                <a:spcPts val="40"/>
              </a:spcBef>
            </a:pPr>
            <a:endParaRPr sz="3600" dirty="0">
              <a:solidFill>
                <a:schemeClr val="accent1">
                  <a:lumMod val="75000"/>
                </a:schemeClr>
              </a:solidFill>
              <a:latin typeface="Corbel" panose="020B0503020204020204" pitchFamily="34" charset="0"/>
              <a:cs typeface="Arial"/>
            </a:endParaRPr>
          </a:p>
          <a:p>
            <a:pPr marL="12700">
              <a:lnSpc>
                <a:spcPct val="100000"/>
              </a:lnSpc>
            </a:pPr>
            <a:r>
              <a:rPr sz="2600" dirty="0">
                <a:solidFill>
                  <a:schemeClr val="accent1">
                    <a:lumMod val="75000"/>
                  </a:schemeClr>
                </a:solidFill>
                <a:latin typeface="Corbel" panose="020B0503020204020204" pitchFamily="34" charset="0"/>
                <a:cs typeface="Arial"/>
              </a:rPr>
              <a:t>Consider </a:t>
            </a:r>
            <a:r>
              <a:rPr sz="2600" spc="-5" dirty="0">
                <a:solidFill>
                  <a:schemeClr val="accent1">
                    <a:lumMod val="75000"/>
                  </a:schemeClr>
                </a:solidFill>
                <a:latin typeface="Corbel" panose="020B0503020204020204" pitchFamily="34" charset="0"/>
                <a:cs typeface="Arial"/>
              </a:rPr>
              <a:t>the following </a:t>
            </a:r>
            <a:r>
              <a:rPr sz="2600" dirty="0">
                <a:solidFill>
                  <a:schemeClr val="accent1">
                    <a:lumMod val="75000"/>
                  </a:schemeClr>
                </a:solidFill>
                <a:latin typeface="Corbel" panose="020B0503020204020204" pitchFamily="34" charset="0"/>
                <a:cs typeface="Arial"/>
              </a:rPr>
              <a:t>when choosing your</a:t>
            </a:r>
            <a:r>
              <a:rPr sz="2600" spc="-5" dirty="0">
                <a:solidFill>
                  <a:schemeClr val="accent1">
                    <a:lumMod val="75000"/>
                  </a:schemeClr>
                </a:solidFill>
                <a:latin typeface="Corbel" panose="020B0503020204020204" pitchFamily="34" charset="0"/>
                <a:cs typeface="Arial"/>
              </a:rPr>
              <a:t> instances:</a:t>
            </a:r>
            <a:endParaRPr sz="2600" dirty="0">
              <a:solidFill>
                <a:schemeClr val="accent1">
                  <a:lumMod val="75000"/>
                </a:schemeClr>
              </a:solidFill>
              <a:latin typeface="Corbel" panose="020B0503020204020204" pitchFamily="34" charset="0"/>
              <a:cs typeface="Arial"/>
            </a:endParaRPr>
          </a:p>
          <a:p>
            <a:pPr marL="469900" marR="7169784">
              <a:lnSpc>
                <a:spcPct val="121200"/>
              </a:lnSpc>
              <a:spcBef>
                <a:spcPts val="20"/>
              </a:spcBef>
            </a:pPr>
            <a:r>
              <a:rPr sz="2200" b="1" spc="-5" dirty="0">
                <a:solidFill>
                  <a:schemeClr val="accent1">
                    <a:lumMod val="75000"/>
                  </a:schemeClr>
                </a:solidFill>
                <a:latin typeface="Corbel" panose="020B0503020204020204" pitchFamily="34" charset="0"/>
                <a:cs typeface="Arial"/>
              </a:rPr>
              <a:t>Core </a:t>
            </a:r>
            <a:r>
              <a:rPr sz="2200" b="1" dirty="0">
                <a:solidFill>
                  <a:schemeClr val="accent1">
                    <a:lumMod val="75000"/>
                  </a:schemeClr>
                </a:solidFill>
                <a:latin typeface="Corbel" panose="020B0503020204020204" pitchFamily="34" charset="0"/>
                <a:cs typeface="Arial"/>
              </a:rPr>
              <a:t>count  </a:t>
            </a:r>
            <a:r>
              <a:rPr sz="2200" b="1" spc="-5" dirty="0">
                <a:solidFill>
                  <a:schemeClr val="accent1">
                    <a:lumMod val="75000"/>
                  </a:schemeClr>
                </a:solidFill>
                <a:latin typeface="Corbel" panose="020B0503020204020204" pitchFamily="34" charset="0"/>
                <a:cs typeface="Arial"/>
              </a:rPr>
              <a:t>Memory size  Storage size </a:t>
            </a:r>
            <a:r>
              <a:rPr sz="2200" b="1" dirty="0">
                <a:solidFill>
                  <a:schemeClr val="accent1">
                    <a:lumMod val="75000"/>
                  </a:schemeClr>
                </a:solidFill>
                <a:latin typeface="Corbel" panose="020B0503020204020204" pitchFamily="34" charset="0"/>
                <a:cs typeface="Arial"/>
              </a:rPr>
              <a:t>&amp;</a:t>
            </a:r>
            <a:r>
              <a:rPr sz="2200" b="1" spc="-3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type</a:t>
            </a:r>
            <a:endParaRPr sz="2200" dirty="0">
              <a:solidFill>
                <a:schemeClr val="accent1">
                  <a:lumMod val="75000"/>
                </a:schemeClr>
              </a:solidFill>
              <a:latin typeface="Corbel" panose="020B0503020204020204" pitchFamily="34" charset="0"/>
              <a:cs typeface="Arial"/>
            </a:endParaRPr>
          </a:p>
          <a:p>
            <a:pPr marL="469900" marR="6875145">
              <a:lnSpc>
                <a:spcPct val="121200"/>
              </a:lnSpc>
            </a:pPr>
            <a:r>
              <a:rPr sz="2200" b="1" spc="-5" dirty="0">
                <a:solidFill>
                  <a:schemeClr val="accent1">
                    <a:lumMod val="75000"/>
                  </a:schemeClr>
                </a:solidFill>
                <a:latin typeface="Corbel" panose="020B0503020204020204" pitchFamily="34" charset="0"/>
                <a:cs typeface="Arial"/>
              </a:rPr>
              <a:t>Network</a:t>
            </a:r>
            <a:r>
              <a:rPr sz="2200" b="1" spc="-3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performance  </a:t>
            </a:r>
            <a:r>
              <a:rPr sz="2200" b="1" dirty="0">
                <a:solidFill>
                  <a:schemeClr val="accent1">
                    <a:lumMod val="75000"/>
                  </a:schemeClr>
                </a:solidFill>
                <a:latin typeface="Corbel" panose="020B0503020204020204" pitchFamily="34" charset="0"/>
                <a:cs typeface="Arial"/>
              </a:rPr>
              <a:t>CPU</a:t>
            </a:r>
            <a:r>
              <a:rPr sz="2200" b="1" spc="-1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technologies</a:t>
            </a:r>
            <a:endParaRPr sz="2200" dirty="0">
              <a:solidFill>
                <a:schemeClr val="accent1">
                  <a:lumMod val="75000"/>
                </a:schemeClr>
              </a:solidFill>
              <a:latin typeface="Corbel" panose="020B0503020204020204" pitchFamily="34" charset="0"/>
              <a:cs typeface="Arial"/>
            </a:endParaRPr>
          </a:p>
        </p:txBody>
      </p:sp>
      <p:sp>
        <p:nvSpPr>
          <p:cNvPr id="12" name="object 12"/>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366183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7573009" cy="695960"/>
          </a:xfrm>
          <a:prstGeom prst="rect">
            <a:avLst/>
          </a:prstGeom>
        </p:spPr>
        <p:txBody>
          <a:bodyPr vert="horz" wrap="square" lIns="0" tIns="12700" rIns="0" bIns="0" rtlCol="0">
            <a:spAutoFit/>
          </a:bodyPr>
          <a:lstStyle/>
          <a:p>
            <a:pPr marL="12700">
              <a:lnSpc>
                <a:spcPct val="100000"/>
              </a:lnSpc>
              <a:spcBef>
                <a:spcPts val="100"/>
              </a:spcBef>
              <a:tabLst>
                <a:tab pos="2218055" algn="l"/>
                <a:tab pos="4485640" algn="l"/>
                <a:tab pos="6193790" algn="l"/>
              </a:tabLst>
            </a:pPr>
            <a:r>
              <a:rPr sz="4400" dirty="0"/>
              <a:t>Amazon	Machine	</a:t>
            </a:r>
            <a:r>
              <a:rPr sz="4400" spc="-5" dirty="0"/>
              <a:t>I</a:t>
            </a:r>
            <a:r>
              <a:rPr sz="4400" dirty="0"/>
              <a:t>mage	(AM</a:t>
            </a:r>
            <a:r>
              <a:rPr sz="4400" spc="-5" dirty="0"/>
              <a:t>I</a:t>
            </a:r>
            <a:r>
              <a:rPr sz="4400" dirty="0"/>
              <a:t>)</a:t>
            </a:r>
            <a:endParaRPr sz="4400"/>
          </a:p>
        </p:txBody>
      </p:sp>
      <p:sp>
        <p:nvSpPr>
          <p:cNvPr id="3" name="object 3"/>
          <p:cNvSpPr/>
          <p:nvPr/>
        </p:nvSpPr>
        <p:spPr>
          <a:xfrm>
            <a:off x="284257" y="3210432"/>
            <a:ext cx="304800" cy="304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4257" y="3668903"/>
            <a:ext cx="304800" cy="3048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4257" y="4127372"/>
            <a:ext cx="304800" cy="30480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66700" y="1460500"/>
            <a:ext cx="11145520" cy="3921760"/>
          </a:xfrm>
          <a:prstGeom prst="rect">
            <a:avLst/>
          </a:prstGeom>
        </p:spPr>
        <p:txBody>
          <a:bodyPr vert="horz" wrap="square" lIns="0" tIns="18415" rIns="0" bIns="0" rtlCol="0">
            <a:spAutoFit/>
          </a:bodyPr>
          <a:lstStyle/>
          <a:p>
            <a:pPr marL="12700" marR="5080">
              <a:lnSpc>
                <a:spcPct val="98500"/>
              </a:lnSpc>
              <a:spcBef>
                <a:spcPts val="145"/>
              </a:spcBef>
            </a:pPr>
            <a:r>
              <a:rPr sz="2500" dirty="0">
                <a:latin typeface="Arial"/>
                <a:cs typeface="Arial"/>
              </a:rPr>
              <a:t>Amazon Machine </a:t>
            </a:r>
            <a:r>
              <a:rPr sz="2500" spc="-5" dirty="0">
                <a:latin typeface="Arial"/>
                <a:cs typeface="Arial"/>
              </a:rPr>
              <a:t>Image (AMI) defines the </a:t>
            </a:r>
            <a:r>
              <a:rPr sz="2600" b="1" spc="-5" dirty="0">
                <a:solidFill>
                  <a:srgbClr val="0070C0"/>
                </a:solidFill>
                <a:latin typeface="Arial"/>
                <a:cs typeface="Arial"/>
              </a:rPr>
              <a:t>initial software that will be on </a:t>
            </a:r>
            <a:r>
              <a:rPr sz="2600" b="1" dirty="0">
                <a:solidFill>
                  <a:srgbClr val="0070C0"/>
                </a:solidFill>
                <a:latin typeface="Arial"/>
                <a:cs typeface="Arial"/>
              </a:rPr>
              <a:t>an  </a:t>
            </a:r>
            <a:r>
              <a:rPr sz="2600" b="1" spc="-5" dirty="0">
                <a:solidFill>
                  <a:srgbClr val="0070C0"/>
                </a:solidFill>
                <a:latin typeface="Arial"/>
                <a:cs typeface="Arial"/>
              </a:rPr>
              <a:t>instance </a:t>
            </a:r>
            <a:r>
              <a:rPr sz="2500" dirty="0">
                <a:latin typeface="Arial"/>
                <a:cs typeface="Arial"/>
              </a:rPr>
              <a:t>when it is launched serving as </a:t>
            </a:r>
            <a:r>
              <a:rPr sz="2500" spc="-5" dirty="0">
                <a:latin typeface="Arial"/>
                <a:cs typeface="Arial"/>
              </a:rPr>
              <a:t>the </a:t>
            </a:r>
            <a:r>
              <a:rPr sz="2500" dirty="0">
                <a:latin typeface="Arial"/>
                <a:cs typeface="Arial"/>
              </a:rPr>
              <a:t>basic unit of deployment </a:t>
            </a:r>
            <a:r>
              <a:rPr sz="2500" spc="-5" dirty="0">
                <a:latin typeface="Arial"/>
                <a:cs typeface="Arial"/>
              </a:rPr>
              <a:t>for  </a:t>
            </a:r>
            <a:r>
              <a:rPr sz="2500" dirty="0">
                <a:latin typeface="Arial"/>
                <a:cs typeface="Arial"/>
              </a:rPr>
              <a:t>services delivered using Amazon EC2 and </a:t>
            </a:r>
            <a:r>
              <a:rPr sz="2500" spc="-5" dirty="0">
                <a:latin typeface="Arial"/>
                <a:cs typeface="Arial"/>
              </a:rPr>
              <a:t>defines </a:t>
            </a:r>
            <a:r>
              <a:rPr sz="2500" dirty="0">
                <a:latin typeface="Arial"/>
                <a:cs typeface="Arial"/>
              </a:rPr>
              <a:t>every aspect of </a:t>
            </a:r>
            <a:r>
              <a:rPr sz="2500" spc="-5" dirty="0">
                <a:latin typeface="Arial"/>
                <a:cs typeface="Arial"/>
              </a:rPr>
              <a:t>the</a:t>
            </a:r>
            <a:r>
              <a:rPr sz="2500" spc="-190" dirty="0">
                <a:latin typeface="Arial"/>
                <a:cs typeface="Arial"/>
              </a:rPr>
              <a:t> </a:t>
            </a:r>
            <a:r>
              <a:rPr sz="2500" spc="-5" dirty="0">
                <a:latin typeface="Arial"/>
                <a:cs typeface="Arial"/>
              </a:rPr>
              <a:t>software  state </a:t>
            </a:r>
            <a:r>
              <a:rPr sz="2500" dirty="0">
                <a:latin typeface="Arial"/>
                <a:cs typeface="Arial"/>
              </a:rPr>
              <a:t>at </a:t>
            </a:r>
            <a:r>
              <a:rPr sz="2500" spc="-5" dirty="0">
                <a:latin typeface="Arial"/>
                <a:cs typeface="Arial"/>
              </a:rPr>
              <a:t>instance </a:t>
            </a:r>
            <a:r>
              <a:rPr sz="2500" dirty="0">
                <a:latin typeface="Arial"/>
                <a:cs typeface="Arial"/>
              </a:rPr>
              <a:t>launch including:</a:t>
            </a:r>
            <a:endParaRPr sz="2500">
              <a:latin typeface="Arial"/>
              <a:cs typeface="Arial"/>
            </a:endParaRPr>
          </a:p>
          <a:p>
            <a:pPr marL="469900" marR="4076700">
              <a:lnSpc>
                <a:spcPct val="125000"/>
              </a:lnSpc>
              <a:spcBef>
                <a:spcPts val="280"/>
              </a:spcBef>
            </a:pPr>
            <a:r>
              <a:rPr sz="2400" spc="-5" dirty="0">
                <a:latin typeface="Arial"/>
                <a:cs typeface="Arial"/>
              </a:rPr>
              <a:t>The Operating System (OS) </a:t>
            </a:r>
            <a:r>
              <a:rPr sz="2400" dirty="0">
                <a:latin typeface="Arial"/>
                <a:cs typeface="Arial"/>
              </a:rPr>
              <a:t>and </a:t>
            </a:r>
            <a:r>
              <a:rPr sz="2400" spc="-5" dirty="0">
                <a:latin typeface="Arial"/>
                <a:cs typeface="Arial"/>
              </a:rPr>
              <a:t>its configuration  The initial state </a:t>
            </a:r>
            <a:r>
              <a:rPr sz="2400" dirty="0">
                <a:latin typeface="Arial"/>
                <a:cs typeface="Arial"/>
              </a:rPr>
              <a:t>of any </a:t>
            </a:r>
            <a:r>
              <a:rPr sz="2400" spc="-5" dirty="0">
                <a:latin typeface="Arial"/>
                <a:cs typeface="Arial"/>
              </a:rPr>
              <a:t>patches</a:t>
            </a:r>
            <a:endParaRPr sz="2400">
              <a:latin typeface="Arial"/>
              <a:cs typeface="Arial"/>
            </a:endParaRPr>
          </a:p>
          <a:p>
            <a:pPr marL="469900">
              <a:lnSpc>
                <a:spcPct val="100000"/>
              </a:lnSpc>
              <a:spcBef>
                <a:spcPts val="720"/>
              </a:spcBef>
            </a:pPr>
            <a:r>
              <a:rPr sz="2400" spc="-5" dirty="0">
                <a:latin typeface="Arial"/>
                <a:cs typeface="Arial"/>
              </a:rPr>
              <a:t>Application </a:t>
            </a:r>
            <a:r>
              <a:rPr sz="2400" dirty="0">
                <a:latin typeface="Arial"/>
                <a:cs typeface="Arial"/>
              </a:rPr>
              <a:t>or </a:t>
            </a:r>
            <a:r>
              <a:rPr sz="2400" spc="-5" dirty="0">
                <a:latin typeface="Arial"/>
                <a:cs typeface="Arial"/>
              </a:rPr>
              <a:t>system</a:t>
            </a:r>
            <a:r>
              <a:rPr sz="2400" dirty="0">
                <a:latin typeface="Arial"/>
                <a:cs typeface="Arial"/>
              </a:rPr>
              <a:t> </a:t>
            </a:r>
            <a:r>
              <a:rPr sz="2400" spc="-5" dirty="0">
                <a:latin typeface="Arial"/>
                <a:cs typeface="Arial"/>
              </a:rPr>
              <a:t>software</a:t>
            </a:r>
            <a:endParaRPr sz="2400">
              <a:latin typeface="Arial"/>
              <a:cs typeface="Arial"/>
            </a:endParaRPr>
          </a:p>
          <a:p>
            <a:pPr>
              <a:lnSpc>
                <a:spcPct val="100000"/>
              </a:lnSpc>
            </a:pPr>
            <a:endParaRPr sz="2400">
              <a:latin typeface="Arial"/>
              <a:cs typeface="Arial"/>
            </a:endParaRPr>
          </a:p>
          <a:p>
            <a:pPr marL="12700">
              <a:lnSpc>
                <a:spcPct val="100000"/>
              </a:lnSpc>
              <a:spcBef>
                <a:spcPts val="1860"/>
              </a:spcBef>
            </a:pPr>
            <a:r>
              <a:rPr sz="2400" dirty="0">
                <a:latin typeface="Arial"/>
                <a:cs typeface="Arial"/>
              </a:rPr>
              <a:t>All </a:t>
            </a:r>
            <a:r>
              <a:rPr sz="2400" spc="-5" dirty="0">
                <a:latin typeface="Arial"/>
                <a:cs typeface="Arial"/>
              </a:rPr>
              <a:t>AMIs </a:t>
            </a:r>
            <a:r>
              <a:rPr sz="2400" dirty="0">
                <a:latin typeface="Arial"/>
                <a:cs typeface="Arial"/>
              </a:rPr>
              <a:t>are based on X86 </a:t>
            </a:r>
            <a:r>
              <a:rPr sz="2400" spc="-5" dirty="0">
                <a:latin typeface="Arial"/>
                <a:cs typeface="Arial"/>
              </a:rPr>
              <a:t>Oss, either </a:t>
            </a:r>
            <a:r>
              <a:rPr sz="2400" dirty="0">
                <a:latin typeface="Arial"/>
                <a:cs typeface="Arial"/>
              </a:rPr>
              <a:t>Linux or</a:t>
            </a:r>
            <a:r>
              <a:rPr sz="2400" spc="-150" dirty="0">
                <a:latin typeface="Arial"/>
                <a:cs typeface="Arial"/>
              </a:rPr>
              <a:t> </a:t>
            </a:r>
            <a:r>
              <a:rPr sz="2400" spc="-5" dirty="0">
                <a:latin typeface="Arial"/>
                <a:cs typeface="Arial"/>
              </a:rPr>
              <a:t>Windows.</a:t>
            </a:r>
            <a:endParaRPr sz="2400">
              <a:latin typeface="Arial"/>
              <a:cs typeface="Arial"/>
            </a:endParaRPr>
          </a:p>
        </p:txBody>
      </p:sp>
      <p:sp>
        <p:nvSpPr>
          <p:cNvPr id="7" name="object 7"/>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76627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6700" y="317500"/>
            <a:ext cx="8387715" cy="619760"/>
          </a:xfrm>
          <a:prstGeom prst="rect">
            <a:avLst/>
          </a:prstGeom>
        </p:spPr>
        <p:txBody>
          <a:bodyPr vert="horz" wrap="square" lIns="0" tIns="12700" rIns="0" bIns="0" rtlCol="0">
            <a:spAutoFit/>
          </a:bodyPr>
          <a:lstStyle/>
          <a:p>
            <a:pPr marL="12700">
              <a:lnSpc>
                <a:spcPct val="100000"/>
              </a:lnSpc>
              <a:spcBef>
                <a:spcPts val="100"/>
              </a:spcBef>
              <a:tabLst>
                <a:tab pos="1471930" algn="l"/>
                <a:tab pos="5050790" algn="l"/>
              </a:tabLst>
            </a:pPr>
            <a:r>
              <a:rPr sz="3900" dirty="0"/>
              <a:t>Broad	Set</a:t>
            </a:r>
            <a:r>
              <a:rPr sz="3900" spc="5" dirty="0"/>
              <a:t> </a:t>
            </a:r>
            <a:r>
              <a:rPr sz="3900" dirty="0"/>
              <a:t>of </a:t>
            </a:r>
            <a:r>
              <a:rPr sz="3900" spc="-5" dirty="0"/>
              <a:t>Compute	Instance</a:t>
            </a:r>
            <a:r>
              <a:rPr sz="3900" spc="-120" dirty="0"/>
              <a:t> </a:t>
            </a:r>
            <a:r>
              <a:rPr sz="3900" spc="-45" dirty="0"/>
              <a:t>Types</a:t>
            </a:r>
            <a:endParaRPr sz="3900"/>
          </a:p>
        </p:txBody>
      </p:sp>
      <p:sp>
        <p:nvSpPr>
          <p:cNvPr id="4" name="object 4"/>
          <p:cNvSpPr/>
          <p:nvPr/>
        </p:nvSpPr>
        <p:spPr>
          <a:xfrm>
            <a:off x="457321" y="2127343"/>
            <a:ext cx="974596" cy="102827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11200" y="2425700"/>
            <a:ext cx="45529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M5</a:t>
            </a:r>
            <a:endParaRPr sz="2100">
              <a:latin typeface="Arial Black"/>
              <a:cs typeface="Arial Black"/>
            </a:endParaRPr>
          </a:p>
        </p:txBody>
      </p:sp>
      <p:sp>
        <p:nvSpPr>
          <p:cNvPr id="6" name="object 6"/>
          <p:cNvSpPr txBox="1"/>
          <p:nvPr/>
        </p:nvSpPr>
        <p:spPr>
          <a:xfrm>
            <a:off x="533400" y="1422400"/>
            <a:ext cx="838835" cy="510540"/>
          </a:xfrm>
          <a:prstGeom prst="rect">
            <a:avLst/>
          </a:prstGeom>
        </p:spPr>
        <p:txBody>
          <a:bodyPr vert="horz" wrap="square" lIns="0" tIns="22860" rIns="0" bIns="0" rtlCol="0">
            <a:spAutoFit/>
          </a:bodyPr>
          <a:lstStyle/>
          <a:p>
            <a:pPr marL="12700" marR="5080" indent="25400">
              <a:lnSpc>
                <a:spcPts val="1900"/>
              </a:lnSpc>
              <a:spcBef>
                <a:spcPts val="180"/>
              </a:spcBef>
            </a:pPr>
            <a:r>
              <a:rPr sz="1600" b="1" dirty="0">
                <a:latin typeface="Arial"/>
                <a:cs typeface="Arial"/>
              </a:rPr>
              <a:t>General  P</a:t>
            </a:r>
            <a:r>
              <a:rPr sz="1600" b="1" spc="-5" dirty="0">
                <a:latin typeface="Arial"/>
                <a:cs typeface="Arial"/>
              </a:rPr>
              <a:t>u</a:t>
            </a:r>
            <a:r>
              <a:rPr sz="1600" b="1" dirty="0">
                <a:latin typeface="Arial"/>
                <a:cs typeface="Arial"/>
              </a:rPr>
              <a:t>r</a:t>
            </a:r>
            <a:r>
              <a:rPr sz="1600" b="1" spc="-5" dirty="0">
                <a:latin typeface="Arial"/>
                <a:cs typeface="Arial"/>
              </a:rPr>
              <a:t>po</a:t>
            </a:r>
            <a:r>
              <a:rPr sz="1600" b="1" dirty="0">
                <a:latin typeface="Arial"/>
                <a:cs typeface="Arial"/>
              </a:rPr>
              <a:t>se</a:t>
            </a:r>
            <a:endParaRPr sz="1600">
              <a:latin typeface="Arial"/>
              <a:cs typeface="Arial"/>
            </a:endParaRPr>
          </a:p>
        </p:txBody>
      </p:sp>
      <p:sp>
        <p:nvSpPr>
          <p:cNvPr id="7" name="object 7"/>
          <p:cNvSpPr txBox="1"/>
          <p:nvPr/>
        </p:nvSpPr>
        <p:spPr>
          <a:xfrm>
            <a:off x="2108200" y="1422400"/>
            <a:ext cx="1007744" cy="510540"/>
          </a:xfrm>
          <a:prstGeom prst="rect">
            <a:avLst/>
          </a:prstGeom>
        </p:spPr>
        <p:txBody>
          <a:bodyPr vert="horz" wrap="square" lIns="0" tIns="22860" rIns="0" bIns="0" rtlCol="0">
            <a:spAutoFit/>
          </a:bodyPr>
          <a:lstStyle/>
          <a:p>
            <a:pPr marL="12700" marR="5080" indent="50800">
              <a:lnSpc>
                <a:spcPts val="1900"/>
              </a:lnSpc>
              <a:spcBef>
                <a:spcPts val="180"/>
              </a:spcBef>
            </a:pPr>
            <a:r>
              <a:rPr sz="1600" b="1" spc="-5" dirty="0">
                <a:latin typeface="Arial"/>
                <a:cs typeface="Arial"/>
              </a:rPr>
              <a:t>Compute  Op</a:t>
            </a:r>
            <a:r>
              <a:rPr sz="1600" b="1" dirty="0">
                <a:latin typeface="Arial"/>
                <a:cs typeface="Arial"/>
              </a:rPr>
              <a:t>t</a:t>
            </a:r>
            <a:r>
              <a:rPr sz="1600" b="1" spc="-5" dirty="0">
                <a:latin typeface="Arial"/>
                <a:cs typeface="Arial"/>
              </a:rPr>
              <a:t>i</a:t>
            </a:r>
            <a:r>
              <a:rPr sz="1600" b="1" dirty="0">
                <a:latin typeface="Arial"/>
                <a:cs typeface="Arial"/>
              </a:rPr>
              <a:t>m</a:t>
            </a:r>
            <a:r>
              <a:rPr sz="1600" b="1" spc="-5" dirty="0">
                <a:latin typeface="Arial"/>
                <a:cs typeface="Arial"/>
              </a:rPr>
              <a:t>i</a:t>
            </a:r>
            <a:r>
              <a:rPr sz="1600" b="1" dirty="0">
                <a:latin typeface="Arial"/>
                <a:cs typeface="Arial"/>
              </a:rPr>
              <a:t>zed</a:t>
            </a:r>
            <a:endParaRPr sz="1600">
              <a:latin typeface="Arial"/>
              <a:cs typeface="Arial"/>
            </a:endParaRPr>
          </a:p>
        </p:txBody>
      </p:sp>
      <p:sp>
        <p:nvSpPr>
          <p:cNvPr id="8" name="object 8"/>
          <p:cNvSpPr/>
          <p:nvPr/>
        </p:nvSpPr>
        <p:spPr>
          <a:xfrm>
            <a:off x="2136203" y="2110746"/>
            <a:ext cx="948683" cy="1028274"/>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2413000" y="24511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C5</a:t>
            </a:r>
            <a:endParaRPr sz="2100">
              <a:latin typeface="Arial Black"/>
              <a:cs typeface="Arial Black"/>
            </a:endParaRPr>
          </a:p>
        </p:txBody>
      </p:sp>
      <p:sp>
        <p:nvSpPr>
          <p:cNvPr id="10" name="object 10"/>
          <p:cNvSpPr txBox="1"/>
          <p:nvPr/>
        </p:nvSpPr>
        <p:spPr>
          <a:xfrm>
            <a:off x="3886200" y="1422400"/>
            <a:ext cx="1527175" cy="510540"/>
          </a:xfrm>
          <a:prstGeom prst="rect">
            <a:avLst/>
          </a:prstGeom>
        </p:spPr>
        <p:txBody>
          <a:bodyPr vert="horz" wrap="square" lIns="0" tIns="22860" rIns="0" bIns="0" rtlCol="0">
            <a:spAutoFit/>
          </a:bodyPr>
          <a:lstStyle/>
          <a:p>
            <a:pPr marL="266700" marR="5080" indent="-254000">
              <a:lnSpc>
                <a:spcPts val="1900"/>
              </a:lnSpc>
              <a:spcBef>
                <a:spcPts val="180"/>
              </a:spcBef>
            </a:pPr>
            <a:r>
              <a:rPr sz="1600" b="1" spc="-5" dirty="0">
                <a:latin typeface="Arial"/>
                <a:cs typeface="Arial"/>
              </a:rPr>
              <a:t>Storage and</a:t>
            </a:r>
            <a:r>
              <a:rPr sz="1600" b="1" spc="-60" dirty="0">
                <a:latin typeface="Arial"/>
                <a:cs typeface="Arial"/>
              </a:rPr>
              <a:t> </a:t>
            </a:r>
            <a:r>
              <a:rPr sz="1600" b="1" spc="-5" dirty="0">
                <a:latin typeface="Arial"/>
                <a:cs typeface="Arial"/>
              </a:rPr>
              <a:t>I/O  Optimized</a:t>
            </a:r>
            <a:endParaRPr sz="1600">
              <a:latin typeface="Arial"/>
              <a:cs typeface="Arial"/>
            </a:endParaRPr>
          </a:p>
        </p:txBody>
      </p:sp>
      <p:sp>
        <p:nvSpPr>
          <p:cNvPr id="11" name="object 11"/>
          <p:cNvSpPr/>
          <p:nvPr/>
        </p:nvSpPr>
        <p:spPr>
          <a:xfrm>
            <a:off x="4042930" y="3507046"/>
            <a:ext cx="957529" cy="351035"/>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4042930" y="3983626"/>
            <a:ext cx="957529" cy="351035"/>
          </a:xfrm>
          <a:prstGeom prst="rect">
            <a:avLst/>
          </a:prstGeom>
          <a:blipFill>
            <a:blip r:embed="rId5" cstate="print"/>
            <a:stretch>
              <a:fillRect/>
            </a:stretch>
          </a:blipFill>
        </p:spPr>
        <p:txBody>
          <a:bodyPr wrap="square" lIns="0" tIns="0" rIns="0" bIns="0" rtlCol="0"/>
          <a:lstStyle/>
          <a:p>
            <a:endParaRPr/>
          </a:p>
        </p:txBody>
      </p:sp>
      <p:sp>
        <p:nvSpPr>
          <p:cNvPr id="13" name="object 13"/>
          <p:cNvSpPr txBox="1"/>
          <p:nvPr/>
        </p:nvSpPr>
        <p:spPr>
          <a:xfrm>
            <a:off x="4394200" y="3746500"/>
            <a:ext cx="30734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I3</a:t>
            </a:r>
            <a:endParaRPr sz="2100">
              <a:latin typeface="Arial Black"/>
              <a:cs typeface="Arial Black"/>
            </a:endParaRPr>
          </a:p>
        </p:txBody>
      </p:sp>
      <p:sp>
        <p:nvSpPr>
          <p:cNvPr id="14" name="object 14"/>
          <p:cNvSpPr txBox="1"/>
          <p:nvPr/>
        </p:nvSpPr>
        <p:spPr>
          <a:xfrm>
            <a:off x="8452475" y="1122734"/>
            <a:ext cx="1482090" cy="987450"/>
          </a:xfrm>
          <a:prstGeom prst="rect">
            <a:avLst/>
          </a:prstGeom>
        </p:spPr>
        <p:txBody>
          <a:bodyPr vert="horz" wrap="square" lIns="0" tIns="12700" rIns="0" bIns="0" rtlCol="0">
            <a:spAutoFit/>
          </a:bodyPr>
          <a:lstStyle/>
          <a:p>
            <a:pPr algn="ctr">
              <a:lnSpc>
                <a:spcPts val="1910"/>
              </a:lnSpc>
              <a:spcBef>
                <a:spcPts val="100"/>
              </a:spcBef>
            </a:pPr>
            <a:r>
              <a:rPr sz="1600" b="1" spc="-5" dirty="0">
                <a:latin typeface="Arial"/>
                <a:cs typeface="Arial"/>
              </a:rPr>
              <a:t>GPU- or</a:t>
            </a:r>
            <a:r>
              <a:rPr sz="1600" b="1" spc="-60" dirty="0">
                <a:latin typeface="Arial"/>
                <a:cs typeface="Arial"/>
              </a:rPr>
              <a:t> </a:t>
            </a:r>
            <a:r>
              <a:rPr sz="1600" b="1" spc="-5" dirty="0">
                <a:latin typeface="Arial"/>
                <a:cs typeface="Arial"/>
              </a:rPr>
              <a:t>FPGA-</a:t>
            </a:r>
            <a:endParaRPr sz="1600" dirty="0">
              <a:latin typeface="Arial"/>
              <a:cs typeface="Arial"/>
            </a:endParaRPr>
          </a:p>
          <a:p>
            <a:pPr algn="ctr">
              <a:lnSpc>
                <a:spcPts val="1910"/>
              </a:lnSpc>
            </a:pPr>
            <a:r>
              <a:rPr sz="1600" b="1" spc="-5" dirty="0">
                <a:latin typeface="Arial"/>
                <a:cs typeface="Arial"/>
              </a:rPr>
              <a:t>Enabled</a:t>
            </a:r>
            <a:r>
              <a:rPr lang="en-US" sz="1600" b="1" spc="-5" dirty="0">
                <a:latin typeface="Arial"/>
                <a:cs typeface="Arial"/>
              </a:rPr>
              <a:t> (Accelerated Computing) </a:t>
            </a:r>
            <a:endParaRPr sz="1600" dirty="0">
              <a:latin typeface="Arial"/>
              <a:cs typeface="Arial"/>
            </a:endParaRPr>
          </a:p>
        </p:txBody>
      </p:sp>
      <p:sp>
        <p:nvSpPr>
          <p:cNvPr id="15" name="object 15"/>
          <p:cNvSpPr txBox="1"/>
          <p:nvPr/>
        </p:nvSpPr>
        <p:spPr>
          <a:xfrm>
            <a:off x="6438900" y="1409700"/>
            <a:ext cx="1007744" cy="510540"/>
          </a:xfrm>
          <a:prstGeom prst="rect">
            <a:avLst/>
          </a:prstGeom>
        </p:spPr>
        <p:txBody>
          <a:bodyPr vert="horz" wrap="square" lIns="0" tIns="22860" rIns="0" bIns="0" rtlCol="0">
            <a:spAutoFit/>
          </a:bodyPr>
          <a:lstStyle/>
          <a:p>
            <a:pPr marL="12700" marR="5080" indent="101600">
              <a:lnSpc>
                <a:spcPts val="1900"/>
              </a:lnSpc>
              <a:spcBef>
                <a:spcPts val="180"/>
              </a:spcBef>
            </a:pPr>
            <a:r>
              <a:rPr sz="1600" b="1" spc="-5" dirty="0">
                <a:latin typeface="Arial"/>
                <a:cs typeface="Arial"/>
              </a:rPr>
              <a:t>Memory  Op</a:t>
            </a:r>
            <a:r>
              <a:rPr sz="1600" b="1" dirty="0">
                <a:latin typeface="Arial"/>
                <a:cs typeface="Arial"/>
              </a:rPr>
              <a:t>t</a:t>
            </a:r>
            <a:r>
              <a:rPr sz="1600" b="1" spc="-5" dirty="0">
                <a:latin typeface="Arial"/>
                <a:cs typeface="Arial"/>
              </a:rPr>
              <a:t>i</a:t>
            </a:r>
            <a:r>
              <a:rPr sz="1600" b="1" dirty="0">
                <a:latin typeface="Arial"/>
                <a:cs typeface="Arial"/>
              </a:rPr>
              <a:t>m</a:t>
            </a:r>
            <a:r>
              <a:rPr sz="1600" b="1" spc="-5" dirty="0">
                <a:latin typeface="Arial"/>
                <a:cs typeface="Arial"/>
              </a:rPr>
              <a:t>i</a:t>
            </a:r>
            <a:r>
              <a:rPr sz="1600" b="1" dirty="0">
                <a:latin typeface="Arial"/>
                <a:cs typeface="Arial"/>
              </a:rPr>
              <a:t>zed</a:t>
            </a:r>
            <a:endParaRPr sz="1600">
              <a:latin typeface="Arial"/>
              <a:cs typeface="Arial"/>
            </a:endParaRPr>
          </a:p>
        </p:txBody>
      </p:sp>
      <p:sp>
        <p:nvSpPr>
          <p:cNvPr id="16" name="object 16"/>
          <p:cNvSpPr/>
          <p:nvPr/>
        </p:nvSpPr>
        <p:spPr>
          <a:xfrm>
            <a:off x="4113771" y="4822626"/>
            <a:ext cx="957529" cy="35103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4113771" y="5299209"/>
            <a:ext cx="957529" cy="351035"/>
          </a:xfrm>
          <a:prstGeom prst="rect">
            <a:avLst/>
          </a:prstGeom>
          <a:blipFill>
            <a:blip r:embed="rId5" cstate="print"/>
            <a:stretch>
              <a:fillRect/>
            </a:stretch>
          </a:blipFill>
        </p:spPr>
        <p:txBody>
          <a:bodyPr wrap="square" lIns="0" tIns="0" rIns="0" bIns="0" rtlCol="0"/>
          <a:lstStyle/>
          <a:p>
            <a:endParaRPr/>
          </a:p>
        </p:txBody>
      </p:sp>
      <p:sp>
        <p:nvSpPr>
          <p:cNvPr id="18" name="object 18"/>
          <p:cNvSpPr txBox="1"/>
          <p:nvPr/>
        </p:nvSpPr>
        <p:spPr>
          <a:xfrm>
            <a:off x="4368800" y="50292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D2</a:t>
            </a:r>
            <a:endParaRPr sz="2100">
              <a:latin typeface="Arial Black"/>
              <a:cs typeface="Arial Black"/>
            </a:endParaRPr>
          </a:p>
        </p:txBody>
      </p:sp>
      <p:sp>
        <p:nvSpPr>
          <p:cNvPr id="19" name="object 19"/>
          <p:cNvSpPr/>
          <p:nvPr/>
        </p:nvSpPr>
        <p:spPr>
          <a:xfrm>
            <a:off x="457321" y="3401407"/>
            <a:ext cx="974596" cy="1028275"/>
          </a:xfrm>
          <a:prstGeom prst="rect">
            <a:avLst/>
          </a:prstGeom>
          <a:blipFill>
            <a:blip r:embed="rId2" cstate="print"/>
            <a:stretch>
              <a:fillRect/>
            </a:stretch>
          </a:blipFill>
        </p:spPr>
        <p:txBody>
          <a:bodyPr wrap="square" lIns="0" tIns="0" rIns="0" bIns="0" rtlCol="0"/>
          <a:lstStyle/>
          <a:p>
            <a:endParaRPr/>
          </a:p>
        </p:txBody>
      </p:sp>
      <p:sp>
        <p:nvSpPr>
          <p:cNvPr id="20" name="object 20"/>
          <p:cNvSpPr txBox="1"/>
          <p:nvPr/>
        </p:nvSpPr>
        <p:spPr>
          <a:xfrm>
            <a:off x="711200" y="3708400"/>
            <a:ext cx="45529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M4</a:t>
            </a:r>
            <a:endParaRPr sz="2100">
              <a:latin typeface="Arial Black"/>
              <a:cs typeface="Arial Black"/>
            </a:endParaRPr>
          </a:p>
        </p:txBody>
      </p:sp>
      <p:grpSp>
        <p:nvGrpSpPr>
          <p:cNvPr id="21" name="object 21"/>
          <p:cNvGrpSpPr/>
          <p:nvPr/>
        </p:nvGrpSpPr>
        <p:grpSpPr>
          <a:xfrm>
            <a:off x="6224041" y="3182504"/>
            <a:ext cx="1422400" cy="692150"/>
            <a:chOff x="6224041" y="3182504"/>
            <a:chExt cx="1422400" cy="692150"/>
          </a:xfrm>
        </p:grpSpPr>
        <p:sp>
          <p:nvSpPr>
            <p:cNvPr id="22" name="object 22"/>
            <p:cNvSpPr/>
            <p:nvPr/>
          </p:nvSpPr>
          <p:spPr>
            <a:xfrm>
              <a:off x="6224041" y="3593858"/>
              <a:ext cx="1422400" cy="280619"/>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6224041" y="3182504"/>
              <a:ext cx="1422400" cy="280620"/>
            </a:xfrm>
            <a:prstGeom prst="rect">
              <a:avLst/>
            </a:prstGeom>
            <a:blipFill>
              <a:blip r:embed="rId6" cstate="print"/>
              <a:stretch>
                <a:fillRect/>
              </a:stretch>
            </a:blipFill>
          </p:spPr>
          <p:txBody>
            <a:bodyPr wrap="square" lIns="0" tIns="0" rIns="0" bIns="0" rtlCol="0"/>
            <a:lstStyle/>
            <a:p>
              <a:endParaRPr/>
            </a:p>
          </p:txBody>
        </p:sp>
        <p:sp>
          <p:nvSpPr>
            <p:cNvPr id="24" name="object 24"/>
            <p:cNvSpPr/>
            <p:nvPr/>
          </p:nvSpPr>
          <p:spPr>
            <a:xfrm>
              <a:off x="6610921" y="3237483"/>
              <a:ext cx="567690" cy="506095"/>
            </a:xfrm>
            <a:custGeom>
              <a:avLst/>
              <a:gdLst/>
              <a:ahLst/>
              <a:cxnLst/>
              <a:rect l="l" t="t" r="r" b="b"/>
              <a:pathLst>
                <a:path w="567690" h="506095">
                  <a:moveTo>
                    <a:pt x="0" y="0"/>
                  </a:moveTo>
                  <a:lnTo>
                    <a:pt x="567321" y="0"/>
                  </a:lnTo>
                  <a:lnTo>
                    <a:pt x="567321" y="505840"/>
                  </a:lnTo>
                  <a:lnTo>
                    <a:pt x="0" y="505840"/>
                  </a:lnTo>
                  <a:lnTo>
                    <a:pt x="0" y="0"/>
                  </a:lnTo>
                  <a:close/>
                </a:path>
              </a:pathLst>
            </a:custGeom>
            <a:solidFill>
              <a:srgbClr val="FFFFFF"/>
            </a:solidFill>
          </p:spPr>
          <p:txBody>
            <a:bodyPr wrap="square" lIns="0" tIns="0" rIns="0" bIns="0" rtlCol="0"/>
            <a:lstStyle/>
            <a:p>
              <a:endParaRPr/>
            </a:p>
          </p:txBody>
        </p:sp>
      </p:grpSp>
      <p:sp>
        <p:nvSpPr>
          <p:cNvPr id="25" name="object 25"/>
          <p:cNvSpPr/>
          <p:nvPr/>
        </p:nvSpPr>
        <p:spPr>
          <a:xfrm>
            <a:off x="2136203" y="3401879"/>
            <a:ext cx="948683" cy="1028274"/>
          </a:xfrm>
          <a:prstGeom prst="rect">
            <a:avLst/>
          </a:prstGeom>
          <a:blipFill>
            <a:blip r:embed="rId3" cstate="print"/>
            <a:stretch>
              <a:fillRect/>
            </a:stretch>
          </a:blipFill>
        </p:spPr>
        <p:txBody>
          <a:bodyPr wrap="square" lIns="0" tIns="0" rIns="0" bIns="0" rtlCol="0"/>
          <a:lstStyle/>
          <a:p>
            <a:endParaRPr/>
          </a:p>
        </p:txBody>
      </p:sp>
      <p:sp>
        <p:nvSpPr>
          <p:cNvPr id="26" name="object 26"/>
          <p:cNvSpPr txBox="1"/>
          <p:nvPr/>
        </p:nvSpPr>
        <p:spPr>
          <a:xfrm>
            <a:off x="2413000" y="37465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C4</a:t>
            </a:r>
            <a:endParaRPr sz="2100">
              <a:latin typeface="Arial Black"/>
              <a:cs typeface="Arial Black"/>
            </a:endParaRPr>
          </a:p>
        </p:txBody>
      </p:sp>
      <p:sp>
        <p:nvSpPr>
          <p:cNvPr id="27" name="object 27"/>
          <p:cNvSpPr/>
          <p:nvPr/>
        </p:nvSpPr>
        <p:spPr>
          <a:xfrm>
            <a:off x="10319422" y="1940814"/>
            <a:ext cx="1423060" cy="1319555"/>
          </a:xfrm>
          <a:prstGeom prst="rect">
            <a:avLst/>
          </a:prstGeom>
          <a:blipFill>
            <a:blip r:embed="rId7" cstate="print"/>
            <a:stretch>
              <a:fillRect/>
            </a:stretch>
          </a:blipFill>
        </p:spPr>
        <p:txBody>
          <a:bodyPr wrap="square" lIns="0" tIns="0" rIns="0" bIns="0" rtlCol="0"/>
          <a:lstStyle/>
          <a:p>
            <a:endParaRPr/>
          </a:p>
        </p:txBody>
      </p:sp>
      <p:sp>
        <p:nvSpPr>
          <p:cNvPr id="28" name="object 28"/>
          <p:cNvSpPr txBox="1"/>
          <p:nvPr/>
        </p:nvSpPr>
        <p:spPr>
          <a:xfrm>
            <a:off x="10947400" y="2730500"/>
            <a:ext cx="39624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T2</a:t>
            </a:r>
            <a:endParaRPr sz="2100">
              <a:latin typeface="Arial Black"/>
              <a:cs typeface="Arial Black"/>
            </a:endParaRPr>
          </a:p>
        </p:txBody>
      </p:sp>
      <p:sp>
        <p:nvSpPr>
          <p:cNvPr id="29" name="object 29"/>
          <p:cNvSpPr txBox="1"/>
          <p:nvPr/>
        </p:nvSpPr>
        <p:spPr>
          <a:xfrm>
            <a:off x="6692900" y="33147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X1</a:t>
            </a:r>
            <a:endParaRPr sz="2100">
              <a:latin typeface="Arial Black"/>
              <a:cs typeface="Arial Black"/>
            </a:endParaRPr>
          </a:p>
        </p:txBody>
      </p:sp>
      <p:sp>
        <p:nvSpPr>
          <p:cNvPr id="30" name="object 30"/>
          <p:cNvSpPr/>
          <p:nvPr/>
        </p:nvSpPr>
        <p:spPr>
          <a:xfrm>
            <a:off x="8743784" y="2110184"/>
            <a:ext cx="861848" cy="860319"/>
          </a:xfrm>
          <a:prstGeom prst="rect">
            <a:avLst/>
          </a:prstGeom>
          <a:blipFill>
            <a:blip r:embed="rId8" cstate="print"/>
            <a:stretch>
              <a:fillRect/>
            </a:stretch>
          </a:blipFill>
        </p:spPr>
        <p:txBody>
          <a:bodyPr wrap="square" lIns="0" tIns="0" rIns="0" bIns="0" rtlCol="0"/>
          <a:lstStyle/>
          <a:p>
            <a:endParaRPr/>
          </a:p>
        </p:txBody>
      </p:sp>
      <p:sp>
        <p:nvSpPr>
          <p:cNvPr id="31" name="object 31"/>
          <p:cNvSpPr txBox="1"/>
          <p:nvPr/>
        </p:nvSpPr>
        <p:spPr>
          <a:xfrm>
            <a:off x="8886202" y="2263724"/>
            <a:ext cx="567690" cy="506095"/>
          </a:xfrm>
          <a:prstGeom prst="rect">
            <a:avLst/>
          </a:prstGeom>
          <a:solidFill>
            <a:srgbClr val="FFFFFF"/>
          </a:solidFill>
        </p:spPr>
        <p:txBody>
          <a:bodyPr vert="horz" wrap="square" lIns="0" tIns="98425" rIns="0" bIns="0" rtlCol="0">
            <a:spAutoFit/>
          </a:bodyPr>
          <a:lstStyle/>
          <a:p>
            <a:pPr marL="92075">
              <a:lnSpc>
                <a:spcPct val="100000"/>
              </a:lnSpc>
              <a:spcBef>
                <a:spcPts val="775"/>
              </a:spcBef>
            </a:pPr>
            <a:r>
              <a:rPr sz="2100" dirty="0">
                <a:latin typeface="Arial Black"/>
                <a:cs typeface="Arial Black"/>
              </a:rPr>
              <a:t>P3</a:t>
            </a:r>
            <a:endParaRPr sz="2100">
              <a:latin typeface="Arial Black"/>
              <a:cs typeface="Arial Black"/>
            </a:endParaRPr>
          </a:p>
        </p:txBody>
      </p:sp>
      <p:sp>
        <p:nvSpPr>
          <p:cNvPr id="32" name="object 32"/>
          <p:cNvSpPr/>
          <p:nvPr/>
        </p:nvSpPr>
        <p:spPr>
          <a:xfrm>
            <a:off x="8743784" y="3178775"/>
            <a:ext cx="861848" cy="860319"/>
          </a:xfrm>
          <a:prstGeom prst="rect">
            <a:avLst/>
          </a:prstGeom>
          <a:blipFill>
            <a:blip r:embed="rId8" cstate="print"/>
            <a:stretch>
              <a:fillRect/>
            </a:stretch>
          </a:blipFill>
        </p:spPr>
        <p:txBody>
          <a:bodyPr wrap="square" lIns="0" tIns="0" rIns="0" bIns="0" rtlCol="0"/>
          <a:lstStyle/>
          <a:p>
            <a:endParaRPr/>
          </a:p>
        </p:txBody>
      </p:sp>
      <p:sp>
        <p:nvSpPr>
          <p:cNvPr id="33" name="object 33"/>
          <p:cNvSpPr txBox="1"/>
          <p:nvPr/>
        </p:nvSpPr>
        <p:spPr>
          <a:xfrm>
            <a:off x="8885097" y="3356412"/>
            <a:ext cx="567690" cy="506095"/>
          </a:xfrm>
          <a:prstGeom prst="rect">
            <a:avLst/>
          </a:prstGeom>
          <a:solidFill>
            <a:srgbClr val="FFFFFF"/>
          </a:solidFill>
        </p:spPr>
        <p:txBody>
          <a:bodyPr vert="horz" wrap="square" lIns="0" tIns="90170" rIns="0" bIns="0" rtlCol="0">
            <a:spAutoFit/>
          </a:bodyPr>
          <a:lstStyle/>
          <a:p>
            <a:pPr marL="102235">
              <a:lnSpc>
                <a:spcPct val="100000"/>
              </a:lnSpc>
              <a:spcBef>
                <a:spcPts val="710"/>
              </a:spcBef>
            </a:pPr>
            <a:r>
              <a:rPr sz="2100" dirty="0">
                <a:latin typeface="Arial Black"/>
                <a:cs typeface="Arial Black"/>
              </a:rPr>
              <a:t>P2</a:t>
            </a:r>
            <a:endParaRPr sz="2100">
              <a:latin typeface="Arial Black"/>
              <a:cs typeface="Arial Black"/>
            </a:endParaRPr>
          </a:p>
        </p:txBody>
      </p:sp>
      <p:sp>
        <p:nvSpPr>
          <p:cNvPr id="34" name="object 34"/>
          <p:cNvSpPr/>
          <p:nvPr/>
        </p:nvSpPr>
        <p:spPr>
          <a:xfrm>
            <a:off x="8754478" y="4242832"/>
            <a:ext cx="861848" cy="860319"/>
          </a:xfrm>
          <a:prstGeom prst="rect">
            <a:avLst/>
          </a:prstGeom>
          <a:blipFill>
            <a:blip r:embed="rId8" cstate="print"/>
            <a:stretch>
              <a:fillRect/>
            </a:stretch>
          </a:blipFill>
        </p:spPr>
        <p:txBody>
          <a:bodyPr wrap="square" lIns="0" tIns="0" rIns="0" bIns="0" rtlCol="0"/>
          <a:lstStyle/>
          <a:p>
            <a:endParaRPr/>
          </a:p>
        </p:txBody>
      </p:sp>
      <p:sp>
        <p:nvSpPr>
          <p:cNvPr id="35" name="object 35"/>
          <p:cNvSpPr txBox="1"/>
          <p:nvPr/>
        </p:nvSpPr>
        <p:spPr>
          <a:xfrm>
            <a:off x="8903055" y="4416425"/>
            <a:ext cx="567690" cy="506095"/>
          </a:xfrm>
          <a:prstGeom prst="rect">
            <a:avLst/>
          </a:prstGeom>
          <a:solidFill>
            <a:srgbClr val="FFFFFF"/>
          </a:solidFill>
        </p:spPr>
        <p:txBody>
          <a:bodyPr vert="horz" wrap="square" lIns="0" tIns="92075" rIns="0" bIns="0" rtlCol="0">
            <a:spAutoFit/>
          </a:bodyPr>
          <a:lstStyle/>
          <a:p>
            <a:pPr marL="88265">
              <a:lnSpc>
                <a:spcPct val="100000"/>
              </a:lnSpc>
              <a:spcBef>
                <a:spcPts val="725"/>
              </a:spcBef>
            </a:pPr>
            <a:r>
              <a:rPr sz="2100" dirty="0">
                <a:latin typeface="Arial Black"/>
                <a:cs typeface="Arial Black"/>
              </a:rPr>
              <a:t>G3</a:t>
            </a:r>
            <a:endParaRPr sz="2100">
              <a:latin typeface="Arial Black"/>
              <a:cs typeface="Arial Black"/>
            </a:endParaRPr>
          </a:p>
        </p:txBody>
      </p:sp>
      <p:grpSp>
        <p:nvGrpSpPr>
          <p:cNvPr id="36" name="object 36"/>
          <p:cNvGrpSpPr/>
          <p:nvPr/>
        </p:nvGrpSpPr>
        <p:grpSpPr>
          <a:xfrm>
            <a:off x="6224041" y="4288509"/>
            <a:ext cx="1422400" cy="692150"/>
            <a:chOff x="6224041" y="4288509"/>
            <a:chExt cx="1422400" cy="692150"/>
          </a:xfrm>
        </p:grpSpPr>
        <p:sp>
          <p:nvSpPr>
            <p:cNvPr id="37" name="object 37"/>
            <p:cNvSpPr/>
            <p:nvPr/>
          </p:nvSpPr>
          <p:spPr>
            <a:xfrm>
              <a:off x="6224041" y="4699863"/>
              <a:ext cx="1422400" cy="280619"/>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6224041" y="4288509"/>
              <a:ext cx="1422400" cy="280620"/>
            </a:xfrm>
            <a:prstGeom prst="rect">
              <a:avLst/>
            </a:prstGeom>
            <a:blipFill>
              <a:blip r:embed="rId6" cstate="print"/>
              <a:stretch>
                <a:fillRect/>
              </a:stretch>
            </a:blipFill>
          </p:spPr>
          <p:txBody>
            <a:bodyPr wrap="square" lIns="0" tIns="0" rIns="0" bIns="0" rtlCol="0"/>
            <a:lstStyle/>
            <a:p>
              <a:endParaRPr/>
            </a:p>
          </p:txBody>
        </p:sp>
        <p:sp>
          <p:nvSpPr>
            <p:cNvPr id="39" name="object 39"/>
            <p:cNvSpPr/>
            <p:nvPr/>
          </p:nvSpPr>
          <p:spPr>
            <a:xfrm>
              <a:off x="6660781" y="4387037"/>
              <a:ext cx="567690" cy="506095"/>
            </a:xfrm>
            <a:custGeom>
              <a:avLst/>
              <a:gdLst/>
              <a:ahLst/>
              <a:cxnLst/>
              <a:rect l="l" t="t" r="r" b="b"/>
              <a:pathLst>
                <a:path w="567690" h="506095">
                  <a:moveTo>
                    <a:pt x="0" y="0"/>
                  </a:moveTo>
                  <a:lnTo>
                    <a:pt x="567308" y="0"/>
                  </a:lnTo>
                  <a:lnTo>
                    <a:pt x="567308" y="505840"/>
                  </a:lnTo>
                  <a:lnTo>
                    <a:pt x="0" y="505840"/>
                  </a:lnTo>
                  <a:lnTo>
                    <a:pt x="0" y="0"/>
                  </a:lnTo>
                  <a:close/>
                </a:path>
              </a:pathLst>
            </a:custGeom>
            <a:solidFill>
              <a:srgbClr val="FFFFFF"/>
            </a:solidFill>
          </p:spPr>
          <p:txBody>
            <a:bodyPr wrap="square" lIns="0" tIns="0" rIns="0" bIns="0" rtlCol="0"/>
            <a:lstStyle/>
            <a:p>
              <a:endParaRPr/>
            </a:p>
          </p:txBody>
        </p:sp>
      </p:grpSp>
      <p:sp>
        <p:nvSpPr>
          <p:cNvPr id="40" name="object 40"/>
          <p:cNvSpPr txBox="1"/>
          <p:nvPr/>
        </p:nvSpPr>
        <p:spPr>
          <a:xfrm>
            <a:off x="6743700" y="44704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R4</a:t>
            </a:r>
            <a:endParaRPr sz="2100">
              <a:latin typeface="Arial Black"/>
              <a:cs typeface="Arial Black"/>
            </a:endParaRPr>
          </a:p>
        </p:txBody>
      </p:sp>
      <p:sp>
        <p:nvSpPr>
          <p:cNvPr id="41" name="object 41"/>
          <p:cNvSpPr txBox="1"/>
          <p:nvPr/>
        </p:nvSpPr>
        <p:spPr>
          <a:xfrm>
            <a:off x="10401300" y="1397000"/>
            <a:ext cx="1268095" cy="510540"/>
          </a:xfrm>
          <a:prstGeom prst="rect">
            <a:avLst/>
          </a:prstGeom>
        </p:spPr>
        <p:txBody>
          <a:bodyPr vert="horz" wrap="square" lIns="0" tIns="22860" rIns="0" bIns="0" rtlCol="0">
            <a:spAutoFit/>
          </a:bodyPr>
          <a:lstStyle/>
          <a:p>
            <a:pPr marL="12700" marR="5080" indent="152400">
              <a:lnSpc>
                <a:spcPts val="1900"/>
              </a:lnSpc>
              <a:spcBef>
                <a:spcPts val="180"/>
              </a:spcBef>
            </a:pPr>
            <a:r>
              <a:rPr sz="1600" b="1" spc="-5" dirty="0">
                <a:latin typeface="Arial"/>
                <a:cs typeface="Arial"/>
              </a:rPr>
              <a:t>Burstable  </a:t>
            </a:r>
            <a:r>
              <a:rPr sz="1600" b="1" dirty="0">
                <a:latin typeface="Arial"/>
                <a:cs typeface="Arial"/>
              </a:rPr>
              <a:t>Perf</a:t>
            </a:r>
            <a:r>
              <a:rPr sz="1600" b="1" spc="-5" dirty="0">
                <a:latin typeface="Arial"/>
                <a:cs typeface="Arial"/>
              </a:rPr>
              <a:t>o</a:t>
            </a:r>
            <a:r>
              <a:rPr sz="1600" b="1" dirty="0">
                <a:latin typeface="Arial"/>
                <a:cs typeface="Arial"/>
              </a:rPr>
              <a:t>rma</a:t>
            </a:r>
            <a:r>
              <a:rPr sz="1600" b="1" spc="-5" dirty="0">
                <a:latin typeface="Arial"/>
                <a:cs typeface="Arial"/>
              </a:rPr>
              <a:t>n</a:t>
            </a:r>
            <a:r>
              <a:rPr sz="1600" b="1" dirty="0">
                <a:latin typeface="Arial"/>
                <a:cs typeface="Arial"/>
              </a:rPr>
              <a:t>ce</a:t>
            </a:r>
            <a:endParaRPr sz="1600">
              <a:latin typeface="Arial"/>
              <a:cs typeface="Arial"/>
            </a:endParaRPr>
          </a:p>
        </p:txBody>
      </p:sp>
      <p:sp>
        <p:nvSpPr>
          <p:cNvPr id="42" name="object 42"/>
          <p:cNvSpPr/>
          <p:nvPr/>
        </p:nvSpPr>
        <p:spPr>
          <a:xfrm>
            <a:off x="4090161" y="2245276"/>
            <a:ext cx="957529" cy="351035"/>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4090161" y="2721856"/>
            <a:ext cx="957529" cy="351035"/>
          </a:xfrm>
          <a:prstGeom prst="rect">
            <a:avLst/>
          </a:prstGeom>
          <a:blipFill>
            <a:blip r:embed="rId5" cstate="print"/>
            <a:stretch>
              <a:fillRect/>
            </a:stretch>
          </a:blipFill>
        </p:spPr>
        <p:txBody>
          <a:bodyPr wrap="square" lIns="0" tIns="0" rIns="0" bIns="0" rtlCol="0"/>
          <a:lstStyle/>
          <a:p>
            <a:endParaRPr/>
          </a:p>
        </p:txBody>
      </p:sp>
      <p:sp>
        <p:nvSpPr>
          <p:cNvPr id="44" name="object 44"/>
          <p:cNvSpPr txBox="1"/>
          <p:nvPr/>
        </p:nvSpPr>
        <p:spPr>
          <a:xfrm>
            <a:off x="4330700" y="2451100"/>
            <a:ext cx="42545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H1</a:t>
            </a:r>
            <a:endParaRPr sz="2100">
              <a:latin typeface="Arial Black"/>
              <a:cs typeface="Arial Black"/>
            </a:endParaRPr>
          </a:p>
        </p:txBody>
      </p:sp>
      <p:grpSp>
        <p:nvGrpSpPr>
          <p:cNvPr id="45" name="object 45"/>
          <p:cNvGrpSpPr/>
          <p:nvPr/>
        </p:nvGrpSpPr>
        <p:grpSpPr>
          <a:xfrm>
            <a:off x="6217437" y="2088183"/>
            <a:ext cx="1422400" cy="692150"/>
            <a:chOff x="6217437" y="2088183"/>
            <a:chExt cx="1422400" cy="692150"/>
          </a:xfrm>
        </p:grpSpPr>
        <p:sp>
          <p:nvSpPr>
            <p:cNvPr id="46" name="object 46"/>
            <p:cNvSpPr/>
            <p:nvPr/>
          </p:nvSpPr>
          <p:spPr>
            <a:xfrm>
              <a:off x="6217437" y="2499536"/>
              <a:ext cx="1422400" cy="280620"/>
            </a:xfrm>
            <a:prstGeom prst="rect">
              <a:avLst/>
            </a:prstGeom>
            <a:blipFill>
              <a:blip r:embed="rId6" cstate="print"/>
              <a:stretch>
                <a:fillRect/>
              </a:stretch>
            </a:blipFill>
          </p:spPr>
          <p:txBody>
            <a:bodyPr wrap="square" lIns="0" tIns="0" rIns="0" bIns="0" rtlCol="0"/>
            <a:lstStyle/>
            <a:p>
              <a:endParaRPr/>
            </a:p>
          </p:txBody>
        </p:sp>
        <p:sp>
          <p:nvSpPr>
            <p:cNvPr id="47" name="object 47"/>
            <p:cNvSpPr/>
            <p:nvPr/>
          </p:nvSpPr>
          <p:spPr>
            <a:xfrm>
              <a:off x="6217437" y="2088183"/>
              <a:ext cx="1422400" cy="280620"/>
            </a:xfrm>
            <a:prstGeom prst="rect">
              <a:avLst/>
            </a:prstGeom>
            <a:blipFill>
              <a:blip r:embed="rId6" cstate="print"/>
              <a:stretch>
                <a:fillRect/>
              </a:stretch>
            </a:blipFill>
          </p:spPr>
          <p:txBody>
            <a:bodyPr wrap="square" lIns="0" tIns="0" rIns="0" bIns="0" rtlCol="0"/>
            <a:lstStyle/>
            <a:p>
              <a:endParaRPr/>
            </a:p>
          </p:txBody>
        </p:sp>
        <p:sp>
          <p:nvSpPr>
            <p:cNvPr id="48" name="object 48"/>
            <p:cNvSpPr/>
            <p:nvPr/>
          </p:nvSpPr>
          <p:spPr>
            <a:xfrm>
              <a:off x="6548272" y="2202395"/>
              <a:ext cx="741045" cy="506095"/>
            </a:xfrm>
            <a:custGeom>
              <a:avLst/>
              <a:gdLst/>
              <a:ahLst/>
              <a:cxnLst/>
              <a:rect l="l" t="t" r="r" b="b"/>
              <a:pathLst>
                <a:path w="741045" h="506094">
                  <a:moveTo>
                    <a:pt x="0" y="0"/>
                  </a:moveTo>
                  <a:lnTo>
                    <a:pt x="740587" y="0"/>
                  </a:lnTo>
                  <a:lnTo>
                    <a:pt x="740587" y="505841"/>
                  </a:lnTo>
                  <a:lnTo>
                    <a:pt x="0" y="505841"/>
                  </a:lnTo>
                  <a:lnTo>
                    <a:pt x="0" y="0"/>
                  </a:lnTo>
                  <a:close/>
                </a:path>
              </a:pathLst>
            </a:custGeom>
            <a:solidFill>
              <a:srgbClr val="FFFFFF"/>
            </a:solidFill>
          </p:spPr>
          <p:txBody>
            <a:bodyPr wrap="square" lIns="0" tIns="0" rIns="0" bIns="0" rtlCol="0"/>
            <a:lstStyle/>
            <a:p>
              <a:endParaRPr/>
            </a:p>
          </p:txBody>
        </p:sp>
      </p:grpSp>
      <p:sp>
        <p:nvSpPr>
          <p:cNvPr id="49" name="object 49"/>
          <p:cNvSpPr txBox="1"/>
          <p:nvPr/>
        </p:nvSpPr>
        <p:spPr>
          <a:xfrm>
            <a:off x="6629400" y="2286000"/>
            <a:ext cx="5886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X</a:t>
            </a:r>
            <a:r>
              <a:rPr sz="2100" dirty="0">
                <a:latin typeface="Arial Black"/>
                <a:cs typeface="Arial Black"/>
              </a:rPr>
              <a:t>1e</a:t>
            </a:r>
            <a:endParaRPr sz="2100">
              <a:latin typeface="Arial Black"/>
              <a:cs typeface="Arial Black"/>
            </a:endParaRPr>
          </a:p>
        </p:txBody>
      </p:sp>
      <p:sp>
        <p:nvSpPr>
          <p:cNvPr id="50" name="object 50"/>
          <p:cNvSpPr/>
          <p:nvPr/>
        </p:nvSpPr>
        <p:spPr>
          <a:xfrm>
            <a:off x="8754478" y="5299208"/>
            <a:ext cx="861848" cy="860319"/>
          </a:xfrm>
          <a:prstGeom prst="rect">
            <a:avLst/>
          </a:prstGeom>
          <a:blipFill>
            <a:blip r:embed="rId8" cstate="print"/>
            <a:stretch>
              <a:fillRect/>
            </a:stretch>
          </a:blipFill>
        </p:spPr>
        <p:txBody>
          <a:bodyPr wrap="square" lIns="0" tIns="0" rIns="0" bIns="0" rtlCol="0"/>
          <a:lstStyle/>
          <a:p>
            <a:endParaRPr/>
          </a:p>
        </p:txBody>
      </p:sp>
      <p:sp>
        <p:nvSpPr>
          <p:cNvPr id="51" name="object 51"/>
          <p:cNvSpPr txBox="1"/>
          <p:nvPr/>
        </p:nvSpPr>
        <p:spPr>
          <a:xfrm>
            <a:off x="8903055" y="5472798"/>
            <a:ext cx="567690" cy="506095"/>
          </a:xfrm>
          <a:prstGeom prst="rect">
            <a:avLst/>
          </a:prstGeom>
          <a:solidFill>
            <a:srgbClr val="FFFFFF"/>
          </a:solidFill>
        </p:spPr>
        <p:txBody>
          <a:bodyPr vert="horz" wrap="square" lIns="0" tIns="89535" rIns="0" bIns="0" rtlCol="0">
            <a:spAutoFit/>
          </a:bodyPr>
          <a:lstStyle/>
          <a:p>
            <a:pPr marL="100965">
              <a:lnSpc>
                <a:spcPct val="100000"/>
              </a:lnSpc>
              <a:spcBef>
                <a:spcPts val="705"/>
              </a:spcBef>
            </a:pPr>
            <a:r>
              <a:rPr sz="2100" dirty="0">
                <a:latin typeface="Arial Black"/>
                <a:cs typeface="Arial Black"/>
              </a:rPr>
              <a:t>F1</a:t>
            </a:r>
            <a:endParaRPr sz="2100">
              <a:latin typeface="Arial Black"/>
              <a:cs typeface="Arial Black"/>
            </a:endParaRPr>
          </a:p>
        </p:txBody>
      </p:sp>
      <p:sp>
        <p:nvSpPr>
          <p:cNvPr id="52" name="object 52"/>
          <p:cNvSpPr/>
          <p:nvPr/>
        </p:nvSpPr>
        <p:spPr>
          <a:xfrm>
            <a:off x="11457775" y="6039818"/>
            <a:ext cx="662124" cy="786740"/>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89634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13216" y="1688871"/>
            <a:ext cx="3061335" cy="3891279"/>
            <a:chOff x="8713216" y="1688871"/>
            <a:chExt cx="3061335" cy="3891279"/>
          </a:xfrm>
        </p:grpSpPr>
        <p:sp>
          <p:nvSpPr>
            <p:cNvPr id="3" name="object 3"/>
            <p:cNvSpPr/>
            <p:nvPr/>
          </p:nvSpPr>
          <p:spPr>
            <a:xfrm>
              <a:off x="8713216" y="1688871"/>
              <a:ext cx="3060852" cy="3891102"/>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8756078" y="1708721"/>
              <a:ext cx="2975610" cy="3805554"/>
            </a:xfrm>
            <a:custGeom>
              <a:avLst/>
              <a:gdLst/>
              <a:ahLst/>
              <a:cxnLst/>
              <a:rect l="l" t="t" r="r" b="b"/>
              <a:pathLst>
                <a:path w="2975609" h="3805554">
                  <a:moveTo>
                    <a:pt x="2642628" y="0"/>
                  </a:moveTo>
                  <a:lnTo>
                    <a:pt x="332498" y="0"/>
                  </a:lnTo>
                  <a:lnTo>
                    <a:pt x="283362" y="3605"/>
                  </a:lnTo>
                  <a:lnTo>
                    <a:pt x="236465" y="14078"/>
                  </a:lnTo>
                  <a:lnTo>
                    <a:pt x="192322" y="30904"/>
                  </a:lnTo>
                  <a:lnTo>
                    <a:pt x="151446" y="53569"/>
                  </a:lnTo>
                  <a:lnTo>
                    <a:pt x="114351" y="81559"/>
                  </a:lnTo>
                  <a:lnTo>
                    <a:pt x="81553" y="114359"/>
                  </a:lnTo>
                  <a:lnTo>
                    <a:pt x="53565" y="151455"/>
                  </a:lnTo>
                  <a:lnTo>
                    <a:pt x="30901" y="192332"/>
                  </a:lnTo>
                  <a:lnTo>
                    <a:pt x="14077" y="236477"/>
                  </a:lnTo>
                  <a:lnTo>
                    <a:pt x="3604" y="283375"/>
                  </a:lnTo>
                  <a:lnTo>
                    <a:pt x="0" y="332511"/>
                  </a:lnTo>
                  <a:lnTo>
                    <a:pt x="0" y="3472891"/>
                  </a:lnTo>
                  <a:lnTo>
                    <a:pt x="3604" y="3522024"/>
                  </a:lnTo>
                  <a:lnTo>
                    <a:pt x="14077" y="3568919"/>
                  </a:lnTo>
                  <a:lnTo>
                    <a:pt x="30901" y="3613062"/>
                  </a:lnTo>
                  <a:lnTo>
                    <a:pt x="53565" y="3653938"/>
                  </a:lnTo>
                  <a:lnTo>
                    <a:pt x="81553" y="3691032"/>
                  </a:lnTo>
                  <a:lnTo>
                    <a:pt x="114351" y="3723831"/>
                  </a:lnTo>
                  <a:lnTo>
                    <a:pt x="151446" y="3751821"/>
                  </a:lnTo>
                  <a:lnTo>
                    <a:pt x="192322" y="3774485"/>
                  </a:lnTo>
                  <a:lnTo>
                    <a:pt x="236465" y="3791311"/>
                  </a:lnTo>
                  <a:lnTo>
                    <a:pt x="283362" y="3801784"/>
                  </a:lnTo>
                  <a:lnTo>
                    <a:pt x="332498" y="3805389"/>
                  </a:lnTo>
                  <a:lnTo>
                    <a:pt x="2642628" y="3805389"/>
                  </a:lnTo>
                  <a:lnTo>
                    <a:pt x="2691761" y="3801784"/>
                  </a:lnTo>
                  <a:lnTo>
                    <a:pt x="2738657" y="3791311"/>
                  </a:lnTo>
                  <a:lnTo>
                    <a:pt x="2782799" y="3774485"/>
                  </a:lnTo>
                  <a:lnTo>
                    <a:pt x="2823675" y="3751821"/>
                  </a:lnTo>
                  <a:lnTo>
                    <a:pt x="2860770" y="3723831"/>
                  </a:lnTo>
                  <a:lnTo>
                    <a:pt x="2893569" y="3691032"/>
                  </a:lnTo>
                  <a:lnTo>
                    <a:pt x="2921558" y="3653938"/>
                  </a:lnTo>
                  <a:lnTo>
                    <a:pt x="2944223" y="3613062"/>
                  </a:lnTo>
                  <a:lnTo>
                    <a:pt x="2961049" y="3568919"/>
                  </a:lnTo>
                  <a:lnTo>
                    <a:pt x="2971522" y="3522024"/>
                  </a:lnTo>
                  <a:lnTo>
                    <a:pt x="2975127" y="3472891"/>
                  </a:lnTo>
                  <a:lnTo>
                    <a:pt x="2975127" y="332511"/>
                  </a:lnTo>
                  <a:lnTo>
                    <a:pt x="2971522" y="283375"/>
                  </a:lnTo>
                  <a:lnTo>
                    <a:pt x="2961049" y="236477"/>
                  </a:lnTo>
                  <a:lnTo>
                    <a:pt x="2944223" y="192332"/>
                  </a:lnTo>
                  <a:lnTo>
                    <a:pt x="2921558" y="151455"/>
                  </a:lnTo>
                  <a:lnTo>
                    <a:pt x="2893569" y="114359"/>
                  </a:lnTo>
                  <a:lnTo>
                    <a:pt x="2860770" y="81559"/>
                  </a:lnTo>
                  <a:lnTo>
                    <a:pt x="2823675" y="53569"/>
                  </a:lnTo>
                  <a:lnTo>
                    <a:pt x="2782799" y="30904"/>
                  </a:lnTo>
                  <a:lnTo>
                    <a:pt x="2738657" y="14078"/>
                  </a:lnTo>
                  <a:lnTo>
                    <a:pt x="2691761" y="3605"/>
                  </a:lnTo>
                  <a:lnTo>
                    <a:pt x="2642628" y="0"/>
                  </a:lnTo>
                  <a:close/>
                </a:path>
              </a:pathLst>
            </a:custGeom>
            <a:solidFill>
              <a:srgbClr val="C5E0B4"/>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8756078" y="1708721"/>
              <a:ext cx="2975610" cy="3805554"/>
            </a:xfrm>
            <a:custGeom>
              <a:avLst/>
              <a:gdLst/>
              <a:ahLst/>
              <a:cxnLst/>
              <a:rect l="l" t="t" r="r" b="b"/>
              <a:pathLst>
                <a:path w="2975609" h="3805554">
                  <a:moveTo>
                    <a:pt x="332501" y="0"/>
                  </a:moveTo>
                  <a:lnTo>
                    <a:pt x="2642628" y="0"/>
                  </a:lnTo>
                  <a:lnTo>
                    <a:pt x="2691764" y="3605"/>
                  </a:lnTo>
                  <a:lnTo>
                    <a:pt x="2738661" y="14077"/>
                  </a:lnTo>
                  <a:lnTo>
                    <a:pt x="2782805" y="30903"/>
                  </a:lnTo>
                  <a:lnTo>
                    <a:pt x="2823681" y="53567"/>
                  </a:lnTo>
                  <a:lnTo>
                    <a:pt x="2860775" y="81556"/>
                  </a:lnTo>
                  <a:lnTo>
                    <a:pt x="2893573" y="114355"/>
                  </a:lnTo>
                  <a:lnTo>
                    <a:pt x="2921561" y="151450"/>
                  </a:lnTo>
                  <a:lnTo>
                    <a:pt x="2944225" y="192326"/>
                  </a:lnTo>
                  <a:lnTo>
                    <a:pt x="2961050" y="236470"/>
                  </a:lnTo>
                  <a:lnTo>
                    <a:pt x="2971522" y="283366"/>
                  </a:lnTo>
                  <a:lnTo>
                    <a:pt x="2975127" y="332501"/>
                  </a:lnTo>
                  <a:lnTo>
                    <a:pt x="2975127" y="3472878"/>
                  </a:lnTo>
                  <a:lnTo>
                    <a:pt x="2971522" y="3522014"/>
                  </a:lnTo>
                  <a:lnTo>
                    <a:pt x="2961050" y="3568911"/>
                  </a:lnTo>
                  <a:lnTo>
                    <a:pt x="2944225" y="3613055"/>
                  </a:lnTo>
                  <a:lnTo>
                    <a:pt x="2921561" y="3653931"/>
                  </a:lnTo>
                  <a:lnTo>
                    <a:pt x="2893573" y="3691025"/>
                  </a:lnTo>
                  <a:lnTo>
                    <a:pt x="2860775" y="3723823"/>
                  </a:lnTo>
                  <a:lnTo>
                    <a:pt x="2823681" y="3751811"/>
                  </a:lnTo>
                  <a:lnTo>
                    <a:pt x="2782805" y="3774475"/>
                  </a:lnTo>
                  <a:lnTo>
                    <a:pt x="2738661" y="3791300"/>
                  </a:lnTo>
                  <a:lnTo>
                    <a:pt x="2691764" y="3801772"/>
                  </a:lnTo>
                  <a:lnTo>
                    <a:pt x="2642628" y="3805377"/>
                  </a:lnTo>
                  <a:lnTo>
                    <a:pt x="332501" y="3805377"/>
                  </a:lnTo>
                  <a:lnTo>
                    <a:pt x="283366" y="3801772"/>
                  </a:lnTo>
                  <a:lnTo>
                    <a:pt x="236470" y="3791300"/>
                  </a:lnTo>
                  <a:lnTo>
                    <a:pt x="192326" y="3774475"/>
                  </a:lnTo>
                  <a:lnTo>
                    <a:pt x="151450" y="3751811"/>
                  </a:lnTo>
                  <a:lnTo>
                    <a:pt x="114355" y="3723823"/>
                  </a:lnTo>
                  <a:lnTo>
                    <a:pt x="81556" y="3691025"/>
                  </a:lnTo>
                  <a:lnTo>
                    <a:pt x="53567" y="3653931"/>
                  </a:lnTo>
                  <a:lnTo>
                    <a:pt x="30903" y="3613055"/>
                  </a:lnTo>
                  <a:lnTo>
                    <a:pt x="14077" y="3568911"/>
                  </a:lnTo>
                  <a:lnTo>
                    <a:pt x="3605" y="3522014"/>
                  </a:lnTo>
                  <a:lnTo>
                    <a:pt x="0" y="3472878"/>
                  </a:lnTo>
                  <a:lnTo>
                    <a:pt x="0" y="332501"/>
                  </a:lnTo>
                  <a:lnTo>
                    <a:pt x="3605" y="283366"/>
                  </a:lnTo>
                  <a:lnTo>
                    <a:pt x="14077" y="236470"/>
                  </a:lnTo>
                  <a:lnTo>
                    <a:pt x="30903" y="192326"/>
                  </a:lnTo>
                  <a:lnTo>
                    <a:pt x="53567" y="151450"/>
                  </a:lnTo>
                  <a:lnTo>
                    <a:pt x="81556" y="114355"/>
                  </a:lnTo>
                  <a:lnTo>
                    <a:pt x="114355" y="81556"/>
                  </a:lnTo>
                  <a:lnTo>
                    <a:pt x="151450" y="53567"/>
                  </a:lnTo>
                  <a:lnTo>
                    <a:pt x="192326" y="30903"/>
                  </a:lnTo>
                  <a:lnTo>
                    <a:pt x="236470" y="14077"/>
                  </a:lnTo>
                  <a:lnTo>
                    <a:pt x="283366" y="3605"/>
                  </a:lnTo>
                  <a:lnTo>
                    <a:pt x="332501" y="0"/>
                  </a:lnTo>
                  <a:close/>
                </a:path>
              </a:pathLst>
            </a:custGeom>
            <a:ln w="9525">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9042184"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9085046"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9085046"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9" name="object 9"/>
          <p:cNvGrpSpPr/>
          <p:nvPr/>
        </p:nvGrpSpPr>
        <p:grpSpPr>
          <a:xfrm>
            <a:off x="382010" y="1688871"/>
            <a:ext cx="8140065" cy="3891279"/>
            <a:chOff x="382010" y="1688871"/>
            <a:chExt cx="8140065" cy="3891279"/>
          </a:xfrm>
        </p:grpSpPr>
        <p:sp>
          <p:nvSpPr>
            <p:cNvPr id="10" name="object 10"/>
            <p:cNvSpPr/>
            <p:nvPr/>
          </p:nvSpPr>
          <p:spPr>
            <a:xfrm>
              <a:off x="382010" y="1688871"/>
              <a:ext cx="8139836" cy="3891102"/>
            </a:xfrm>
            <a:prstGeom prst="rect">
              <a:avLst/>
            </a:prstGeom>
            <a:blipFill>
              <a:blip r:embed="rId4"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1" name="object 11"/>
            <p:cNvSpPr/>
            <p:nvPr/>
          </p:nvSpPr>
          <p:spPr>
            <a:xfrm>
              <a:off x="424873" y="1708721"/>
              <a:ext cx="8054340" cy="3805554"/>
            </a:xfrm>
            <a:custGeom>
              <a:avLst/>
              <a:gdLst/>
              <a:ahLst/>
              <a:cxnLst/>
              <a:rect l="l" t="t" r="r" b="b"/>
              <a:pathLst>
                <a:path w="8054340" h="3805554">
                  <a:moveTo>
                    <a:pt x="7669230" y="0"/>
                  </a:moveTo>
                  <a:lnTo>
                    <a:pt x="384877" y="0"/>
                  </a:lnTo>
                  <a:lnTo>
                    <a:pt x="336599" y="2998"/>
                  </a:lnTo>
                  <a:lnTo>
                    <a:pt x="290110" y="11755"/>
                  </a:lnTo>
                  <a:lnTo>
                    <a:pt x="245772" y="25908"/>
                  </a:lnTo>
                  <a:lnTo>
                    <a:pt x="203944" y="45096"/>
                  </a:lnTo>
                  <a:lnTo>
                    <a:pt x="164988" y="68960"/>
                  </a:lnTo>
                  <a:lnTo>
                    <a:pt x="129265" y="97138"/>
                  </a:lnTo>
                  <a:lnTo>
                    <a:pt x="97134" y="129270"/>
                  </a:lnTo>
                  <a:lnTo>
                    <a:pt x="68957" y="164995"/>
                  </a:lnTo>
                  <a:lnTo>
                    <a:pt x="45094" y="203952"/>
                  </a:lnTo>
                  <a:lnTo>
                    <a:pt x="25906" y="245780"/>
                  </a:lnTo>
                  <a:lnTo>
                    <a:pt x="11754" y="290119"/>
                  </a:lnTo>
                  <a:lnTo>
                    <a:pt x="2998" y="336608"/>
                  </a:lnTo>
                  <a:lnTo>
                    <a:pt x="0" y="384886"/>
                  </a:lnTo>
                  <a:lnTo>
                    <a:pt x="0" y="3420516"/>
                  </a:lnTo>
                  <a:lnTo>
                    <a:pt x="2998" y="3468794"/>
                  </a:lnTo>
                  <a:lnTo>
                    <a:pt x="11754" y="3515282"/>
                  </a:lnTo>
                  <a:lnTo>
                    <a:pt x="25906" y="3559620"/>
                  </a:lnTo>
                  <a:lnTo>
                    <a:pt x="45094" y="3601447"/>
                  </a:lnTo>
                  <a:lnTo>
                    <a:pt x="68957" y="3640402"/>
                  </a:lnTo>
                  <a:lnTo>
                    <a:pt x="97134" y="3676126"/>
                  </a:lnTo>
                  <a:lnTo>
                    <a:pt x="129265" y="3708256"/>
                  </a:lnTo>
                  <a:lnTo>
                    <a:pt x="164988" y="3736433"/>
                  </a:lnTo>
                  <a:lnTo>
                    <a:pt x="203944" y="3760295"/>
                  </a:lnTo>
                  <a:lnTo>
                    <a:pt x="245772" y="3779483"/>
                  </a:lnTo>
                  <a:lnTo>
                    <a:pt x="290110" y="3793635"/>
                  </a:lnTo>
                  <a:lnTo>
                    <a:pt x="336599" y="3802391"/>
                  </a:lnTo>
                  <a:lnTo>
                    <a:pt x="384877" y="3805389"/>
                  </a:lnTo>
                  <a:lnTo>
                    <a:pt x="7669230" y="3805389"/>
                  </a:lnTo>
                  <a:lnTo>
                    <a:pt x="7717508" y="3802391"/>
                  </a:lnTo>
                  <a:lnTo>
                    <a:pt x="7763996" y="3793635"/>
                  </a:lnTo>
                  <a:lnTo>
                    <a:pt x="7808334" y="3779483"/>
                  </a:lnTo>
                  <a:lnTo>
                    <a:pt x="7850161" y="3760295"/>
                  </a:lnTo>
                  <a:lnTo>
                    <a:pt x="7889116" y="3736433"/>
                  </a:lnTo>
                  <a:lnTo>
                    <a:pt x="7924840" y="3708256"/>
                  </a:lnTo>
                  <a:lnTo>
                    <a:pt x="7956970" y="3676126"/>
                  </a:lnTo>
                  <a:lnTo>
                    <a:pt x="7985147" y="3640402"/>
                  </a:lnTo>
                  <a:lnTo>
                    <a:pt x="8009009" y="3601447"/>
                  </a:lnTo>
                  <a:lnTo>
                    <a:pt x="8028197" y="3559620"/>
                  </a:lnTo>
                  <a:lnTo>
                    <a:pt x="8042349" y="3515282"/>
                  </a:lnTo>
                  <a:lnTo>
                    <a:pt x="8051105" y="3468794"/>
                  </a:lnTo>
                  <a:lnTo>
                    <a:pt x="8054103" y="3420516"/>
                  </a:lnTo>
                  <a:lnTo>
                    <a:pt x="8054103" y="384886"/>
                  </a:lnTo>
                  <a:lnTo>
                    <a:pt x="8051105" y="336608"/>
                  </a:lnTo>
                  <a:lnTo>
                    <a:pt x="8042349" y="290119"/>
                  </a:lnTo>
                  <a:lnTo>
                    <a:pt x="8028197" y="245780"/>
                  </a:lnTo>
                  <a:lnTo>
                    <a:pt x="8009009" y="203952"/>
                  </a:lnTo>
                  <a:lnTo>
                    <a:pt x="7985147" y="164995"/>
                  </a:lnTo>
                  <a:lnTo>
                    <a:pt x="7956970" y="129270"/>
                  </a:lnTo>
                  <a:lnTo>
                    <a:pt x="7924840" y="97138"/>
                  </a:lnTo>
                  <a:lnTo>
                    <a:pt x="7889116" y="68960"/>
                  </a:lnTo>
                  <a:lnTo>
                    <a:pt x="7850161" y="45096"/>
                  </a:lnTo>
                  <a:lnTo>
                    <a:pt x="7808334" y="25908"/>
                  </a:lnTo>
                  <a:lnTo>
                    <a:pt x="7763996" y="11755"/>
                  </a:lnTo>
                  <a:lnTo>
                    <a:pt x="7717508" y="2998"/>
                  </a:lnTo>
                  <a:lnTo>
                    <a:pt x="7669230" y="0"/>
                  </a:lnTo>
                  <a:close/>
                </a:path>
              </a:pathLst>
            </a:custGeom>
            <a:solidFill>
              <a:srgbClr val="BDD7EE"/>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2" name="object 12"/>
            <p:cNvSpPr/>
            <p:nvPr/>
          </p:nvSpPr>
          <p:spPr>
            <a:xfrm>
              <a:off x="424873" y="1708721"/>
              <a:ext cx="8054340" cy="3805554"/>
            </a:xfrm>
            <a:custGeom>
              <a:avLst/>
              <a:gdLst/>
              <a:ahLst/>
              <a:cxnLst/>
              <a:rect l="l" t="t" r="r" b="b"/>
              <a:pathLst>
                <a:path w="8054340" h="3805554">
                  <a:moveTo>
                    <a:pt x="384876" y="0"/>
                  </a:moveTo>
                  <a:lnTo>
                    <a:pt x="7669225" y="0"/>
                  </a:lnTo>
                  <a:lnTo>
                    <a:pt x="7717505" y="2998"/>
                  </a:lnTo>
                  <a:lnTo>
                    <a:pt x="7763996" y="11754"/>
                  </a:lnTo>
                  <a:lnTo>
                    <a:pt x="7808336" y="25906"/>
                  </a:lnTo>
                  <a:lnTo>
                    <a:pt x="7850164" y="45094"/>
                  </a:lnTo>
                  <a:lnTo>
                    <a:pt x="7889121" y="68956"/>
                  </a:lnTo>
                  <a:lnTo>
                    <a:pt x="7924845" y="97133"/>
                  </a:lnTo>
                  <a:lnTo>
                    <a:pt x="7956976" y="129264"/>
                  </a:lnTo>
                  <a:lnTo>
                    <a:pt x="7985154" y="164988"/>
                  </a:lnTo>
                  <a:lnTo>
                    <a:pt x="8009017" y="203943"/>
                  </a:lnTo>
                  <a:lnTo>
                    <a:pt x="8028204" y="245771"/>
                  </a:lnTo>
                  <a:lnTo>
                    <a:pt x="8042356" y="290109"/>
                  </a:lnTo>
                  <a:lnTo>
                    <a:pt x="8051112" y="336598"/>
                  </a:lnTo>
                  <a:lnTo>
                    <a:pt x="8054111" y="384876"/>
                  </a:lnTo>
                  <a:lnTo>
                    <a:pt x="8054111" y="3420503"/>
                  </a:lnTo>
                  <a:lnTo>
                    <a:pt x="8051112" y="3468781"/>
                  </a:lnTo>
                  <a:lnTo>
                    <a:pt x="8042356" y="3515269"/>
                  </a:lnTo>
                  <a:lnTo>
                    <a:pt x="8028204" y="3559607"/>
                  </a:lnTo>
                  <a:lnTo>
                    <a:pt x="8009017" y="3601434"/>
                  </a:lnTo>
                  <a:lnTo>
                    <a:pt x="7985154" y="3640390"/>
                  </a:lnTo>
                  <a:lnTo>
                    <a:pt x="7956976" y="3676113"/>
                  </a:lnTo>
                  <a:lnTo>
                    <a:pt x="7924845" y="3708243"/>
                  </a:lnTo>
                  <a:lnTo>
                    <a:pt x="7889121" y="3736420"/>
                  </a:lnTo>
                  <a:lnTo>
                    <a:pt x="7850164" y="3760283"/>
                  </a:lnTo>
                  <a:lnTo>
                    <a:pt x="7808336" y="3779470"/>
                  </a:lnTo>
                  <a:lnTo>
                    <a:pt x="7763996" y="3793622"/>
                  </a:lnTo>
                  <a:lnTo>
                    <a:pt x="7717505" y="3802378"/>
                  </a:lnTo>
                  <a:lnTo>
                    <a:pt x="7669225" y="3805377"/>
                  </a:lnTo>
                  <a:lnTo>
                    <a:pt x="384876" y="3805377"/>
                  </a:lnTo>
                  <a:lnTo>
                    <a:pt x="336598" y="3802378"/>
                  </a:lnTo>
                  <a:lnTo>
                    <a:pt x="290109" y="3793622"/>
                  </a:lnTo>
                  <a:lnTo>
                    <a:pt x="245771" y="3779470"/>
                  </a:lnTo>
                  <a:lnTo>
                    <a:pt x="203943" y="3760283"/>
                  </a:lnTo>
                  <a:lnTo>
                    <a:pt x="164988" y="3736420"/>
                  </a:lnTo>
                  <a:lnTo>
                    <a:pt x="129264" y="3708243"/>
                  </a:lnTo>
                  <a:lnTo>
                    <a:pt x="97133" y="3676113"/>
                  </a:lnTo>
                  <a:lnTo>
                    <a:pt x="68956" y="3640390"/>
                  </a:lnTo>
                  <a:lnTo>
                    <a:pt x="45094" y="3601434"/>
                  </a:lnTo>
                  <a:lnTo>
                    <a:pt x="25906" y="3559607"/>
                  </a:lnTo>
                  <a:lnTo>
                    <a:pt x="11754" y="3515269"/>
                  </a:lnTo>
                  <a:lnTo>
                    <a:pt x="2998" y="3468781"/>
                  </a:lnTo>
                  <a:lnTo>
                    <a:pt x="0" y="3420503"/>
                  </a:lnTo>
                  <a:lnTo>
                    <a:pt x="0" y="384876"/>
                  </a:lnTo>
                  <a:lnTo>
                    <a:pt x="2998" y="336598"/>
                  </a:lnTo>
                  <a:lnTo>
                    <a:pt x="11754" y="290109"/>
                  </a:lnTo>
                  <a:lnTo>
                    <a:pt x="25906" y="245771"/>
                  </a:lnTo>
                  <a:lnTo>
                    <a:pt x="45094" y="203943"/>
                  </a:lnTo>
                  <a:lnTo>
                    <a:pt x="68956" y="164988"/>
                  </a:lnTo>
                  <a:lnTo>
                    <a:pt x="97133" y="129264"/>
                  </a:lnTo>
                  <a:lnTo>
                    <a:pt x="129264" y="97133"/>
                  </a:lnTo>
                  <a:lnTo>
                    <a:pt x="164988" y="68956"/>
                  </a:lnTo>
                  <a:lnTo>
                    <a:pt x="203943" y="45094"/>
                  </a:lnTo>
                  <a:lnTo>
                    <a:pt x="245771" y="25906"/>
                  </a:lnTo>
                  <a:lnTo>
                    <a:pt x="290109" y="11754"/>
                  </a:lnTo>
                  <a:lnTo>
                    <a:pt x="336598" y="2998"/>
                  </a:lnTo>
                  <a:lnTo>
                    <a:pt x="384876" y="0"/>
                  </a:lnTo>
                  <a:close/>
                </a:path>
              </a:pathLst>
            </a:custGeom>
            <a:ln w="9525">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3" name="object 13"/>
            <p:cNvSpPr/>
            <p:nvPr/>
          </p:nvSpPr>
          <p:spPr>
            <a:xfrm>
              <a:off x="646337"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4" name="object 14"/>
            <p:cNvSpPr/>
            <p:nvPr/>
          </p:nvSpPr>
          <p:spPr>
            <a:xfrm>
              <a:off x="689199" y="2373744"/>
              <a:ext cx="2331720" cy="1764664"/>
            </a:xfrm>
            <a:custGeom>
              <a:avLst/>
              <a:gdLst/>
              <a:ahLst/>
              <a:cxnLst/>
              <a:rect l="l" t="t" r="r" b="b"/>
              <a:pathLst>
                <a:path w="2331720" h="1764664">
                  <a:moveTo>
                    <a:pt x="2037071" y="0"/>
                  </a:moveTo>
                  <a:lnTo>
                    <a:pt x="294030" y="0"/>
                  </a:lnTo>
                  <a:lnTo>
                    <a:pt x="246337" y="3848"/>
                  </a:lnTo>
                  <a:lnTo>
                    <a:pt x="201094" y="14990"/>
                  </a:lnTo>
                  <a:lnTo>
                    <a:pt x="158906" y="32820"/>
                  </a:lnTo>
                  <a:lnTo>
                    <a:pt x="120379" y="56732"/>
                  </a:lnTo>
                  <a:lnTo>
                    <a:pt x="86119" y="86121"/>
                  </a:lnTo>
                  <a:lnTo>
                    <a:pt x="56730" y="120382"/>
                  </a:lnTo>
                  <a:lnTo>
                    <a:pt x="32819" y="158909"/>
                  </a:lnTo>
                  <a:lnTo>
                    <a:pt x="14989" y="201096"/>
                  </a:lnTo>
                  <a:lnTo>
                    <a:pt x="3848" y="246338"/>
                  </a:lnTo>
                  <a:lnTo>
                    <a:pt x="0" y="294030"/>
                  </a:lnTo>
                  <a:lnTo>
                    <a:pt x="0" y="1470113"/>
                  </a:lnTo>
                  <a:lnTo>
                    <a:pt x="3848" y="1517808"/>
                  </a:lnTo>
                  <a:lnTo>
                    <a:pt x="14989" y="1563052"/>
                  </a:lnTo>
                  <a:lnTo>
                    <a:pt x="32819" y="1605240"/>
                  </a:lnTo>
                  <a:lnTo>
                    <a:pt x="56730" y="1643767"/>
                  </a:lnTo>
                  <a:lnTo>
                    <a:pt x="86119" y="1678027"/>
                  </a:lnTo>
                  <a:lnTo>
                    <a:pt x="120379" y="1707415"/>
                  </a:lnTo>
                  <a:lnTo>
                    <a:pt x="158906" y="1731326"/>
                  </a:lnTo>
                  <a:lnTo>
                    <a:pt x="201094" y="1749155"/>
                  </a:lnTo>
                  <a:lnTo>
                    <a:pt x="246337" y="1760296"/>
                  </a:lnTo>
                  <a:lnTo>
                    <a:pt x="294030" y="1764144"/>
                  </a:lnTo>
                  <a:lnTo>
                    <a:pt x="2037071" y="1764144"/>
                  </a:lnTo>
                  <a:lnTo>
                    <a:pt x="2084762" y="1760296"/>
                  </a:lnTo>
                  <a:lnTo>
                    <a:pt x="2130005" y="1749155"/>
                  </a:lnTo>
                  <a:lnTo>
                    <a:pt x="2172192" y="1731326"/>
                  </a:lnTo>
                  <a:lnTo>
                    <a:pt x="2210718" y="1707415"/>
                  </a:lnTo>
                  <a:lnTo>
                    <a:pt x="2244979" y="1678027"/>
                  </a:lnTo>
                  <a:lnTo>
                    <a:pt x="2274368" y="1643767"/>
                  </a:lnTo>
                  <a:lnTo>
                    <a:pt x="2298281" y="1605240"/>
                  </a:lnTo>
                  <a:lnTo>
                    <a:pt x="2316111" y="1563052"/>
                  </a:lnTo>
                  <a:lnTo>
                    <a:pt x="2327252" y="1517808"/>
                  </a:lnTo>
                  <a:lnTo>
                    <a:pt x="2331101" y="1470113"/>
                  </a:lnTo>
                  <a:lnTo>
                    <a:pt x="2331101" y="294030"/>
                  </a:lnTo>
                  <a:lnTo>
                    <a:pt x="2327252" y="246338"/>
                  </a:lnTo>
                  <a:lnTo>
                    <a:pt x="2316111" y="201096"/>
                  </a:lnTo>
                  <a:lnTo>
                    <a:pt x="2298281" y="158909"/>
                  </a:lnTo>
                  <a:lnTo>
                    <a:pt x="2274368" y="120382"/>
                  </a:lnTo>
                  <a:lnTo>
                    <a:pt x="2244979" y="86121"/>
                  </a:lnTo>
                  <a:lnTo>
                    <a:pt x="2210718" y="56732"/>
                  </a:lnTo>
                  <a:lnTo>
                    <a:pt x="2172192" y="32820"/>
                  </a:lnTo>
                  <a:lnTo>
                    <a:pt x="2130005" y="14990"/>
                  </a:lnTo>
                  <a:lnTo>
                    <a:pt x="2084762" y="3848"/>
                  </a:lnTo>
                  <a:lnTo>
                    <a:pt x="2037071"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5" name="object 15"/>
            <p:cNvSpPr/>
            <p:nvPr/>
          </p:nvSpPr>
          <p:spPr>
            <a:xfrm>
              <a:off x="689199"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6" name="object 16"/>
          <p:cNvSpPr txBox="1">
            <a:spLocks noGrp="1"/>
          </p:cNvSpPr>
          <p:nvPr>
            <p:ph type="title"/>
          </p:nvPr>
        </p:nvSpPr>
        <p:spPr>
          <a:xfrm>
            <a:off x="266700" y="279400"/>
            <a:ext cx="5181600" cy="695960"/>
          </a:xfrm>
          <a:prstGeom prst="rect">
            <a:avLst/>
          </a:prstGeom>
        </p:spPr>
        <p:txBody>
          <a:bodyPr vert="horz" wrap="square" lIns="0" tIns="12700" rIns="0" bIns="0" rtlCol="0">
            <a:spAutoFit/>
          </a:bodyPr>
          <a:lstStyle/>
          <a:p>
            <a:pPr marL="12700">
              <a:lnSpc>
                <a:spcPct val="100000"/>
              </a:lnSpc>
              <a:spcBef>
                <a:spcPts val="100"/>
              </a:spcBef>
              <a:tabLst>
                <a:tab pos="2218055" algn="l"/>
                <a:tab pos="3460115" algn="l"/>
              </a:tabLst>
            </a:pPr>
            <a:r>
              <a:rPr sz="4400" dirty="0">
                <a:solidFill>
                  <a:schemeClr val="accent1">
                    <a:lumMod val="75000"/>
                  </a:schemeClr>
                </a:solidFill>
                <a:latin typeface="Corbel" panose="020B0503020204020204" pitchFamily="34" charset="0"/>
              </a:rPr>
              <a:t>Amazon	EC2	Pricing</a:t>
            </a:r>
            <a:endParaRPr sz="4400">
              <a:solidFill>
                <a:schemeClr val="accent1">
                  <a:lumMod val="75000"/>
                </a:schemeClr>
              </a:solidFill>
              <a:latin typeface="Corbel" panose="020B0503020204020204" pitchFamily="34" charset="0"/>
            </a:endParaRPr>
          </a:p>
        </p:txBody>
      </p:sp>
      <p:sp>
        <p:nvSpPr>
          <p:cNvPr id="17" name="object 17"/>
          <p:cNvSpPr txBox="1"/>
          <p:nvPr/>
        </p:nvSpPr>
        <p:spPr>
          <a:xfrm>
            <a:off x="977900" y="3048000"/>
            <a:ext cx="175323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chemeClr val="accent1">
                    <a:lumMod val="75000"/>
                  </a:schemeClr>
                </a:solidFill>
                <a:latin typeface="Corbel" panose="020B0503020204020204" pitchFamily="34" charset="0"/>
                <a:cs typeface="Arial"/>
              </a:rPr>
              <a:t>On-Demand</a:t>
            </a:r>
            <a:endParaRPr sz="2400">
              <a:solidFill>
                <a:schemeClr val="accent1">
                  <a:lumMod val="75000"/>
                </a:schemeClr>
              </a:solidFill>
              <a:latin typeface="Corbel" panose="020B0503020204020204" pitchFamily="34" charset="0"/>
              <a:cs typeface="Arial"/>
            </a:endParaRPr>
          </a:p>
        </p:txBody>
      </p:sp>
      <p:grpSp>
        <p:nvGrpSpPr>
          <p:cNvPr id="18" name="object 18"/>
          <p:cNvGrpSpPr/>
          <p:nvPr/>
        </p:nvGrpSpPr>
        <p:grpSpPr>
          <a:xfrm>
            <a:off x="3214039" y="2353881"/>
            <a:ext cx="2417445" cy="1850389"/>
            <a:chOff x="3214039" y="2353881"/>
            <a:chExt cx="2417445" cy="1850389"/>
          </a:xfrm>
        </p:grpSpPr>
        <p:sp>
          <p:nvSpPr>
            <p:cNvPr id="19" name="object 19"/>
            <p:cNvSpPr/>
            <p:nvPr/>
          </p:nvSpPr>
          <p:spPr>
            <a:xfrm>
              <a:off x="3214039"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0" name="object 20"/>
            <p:cNvSpPr/>
            <p:nvPr/>
          </p:nvSpPr>
          <p:spPr>
            <a:xfrm>
              <a:off x="3256902"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1" name="object 21"/>
            <p:cNvSpPr/>
            <p:nvPr/>
          </p:nvSpPr>
          <p:spPr>
            <a:xfrm>
              <a:off x="3256902"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22" name="object 22"/>
          <p:cNvSpPr txBox="1"/>
          <p:nvPr/>
        </p:nvSpPr>
        <p:spPr>
          <a:xfrm>
            <a:off x="3708400" y="2870200"/>
            <a:ext cx="1431925" cy="759460"/>
          </a:xfrm>
          <a:prstGeom prst="rect">
            <a:avLst/>
          </a:prstGeom>
        </p:spPr>
        <p:txBody>
          <a:bodyPr vert="horz" wrap="square" lIns="0" tIns="10160" rIns="0" bIns="0" rtlCol="0">
            <a:spAutoFit/>
          </a:bodyPr>
          <a:lstStyle/>
          <a:p>
            <a:pPr marL="12700" marR="5080" indent="368300">
              <a:lnSpc>
                <a:spcPct val="100699"/>
              </a:lnSpc>
              <a:spcBef>
                <a:spcPts val="80"/>
              </a:spcBef>
            </a:pPr>
            <a:r>
              <a:rPr sz="2400" b="1" spc="-5" dirty="0">
                <a:solidFill>
                  <a:schemeClr val="accent1">
                    <a:lumMod val="75000"/>
                  </a:schemeClr>
                </a:solidFill>
                <a:latin typeface="Corbel" panose="020B0503020204020204" pitchFamily="34" charset="0"/>
                <a:cs typeface="Arial"/>
              </a:rPr>
              <a:t>Spot  In</a:t>
            </a:r>
            <a:r>
              <a:rPr sz="2400" b="1" dirty="0">
                <a:solidFill>
                  <a:schemeClr val="accent1">
                    <a:lumMod val="75000"/>
                  </a:schemeClr>
                </a:solidFill>
                <a:latin typeface="Corbel" panose="020B0503020204020204" pitchFamily="34" charset="0"/>
                <a:cs typeface="Arial"/>
              </a:rPr>
              <a:t>sta</a:t>
            </a:r>
            <a:r>
              <a:rPr sz="2400" b="1" spc="-5" dirty="0">
                <a:solidFill>
                  <a:schemeClr val="accent1">
                    <a:lumMod val="75000"/>
                  </a:schemeClr>
                </a:solidFill>
                <a:latin typeface="Corbel" panose="020B0503020204020204" pitchFamily="34" charset="0"/>
                <a:cs typeface="Arial"/>
              </a:rPr>
              <a:t>n</a:t>
            </a:r>
            <a:r>
              <a:rPr sz="2400" b="1" dirty="0">
                <a:solidFill>
                  <a:schemeClr val="accent1">
                    <a:lumMod val="75000"/>
                  </a:schemeClr>
                </a:solidFill>
                <a:latin typeface="Corbel" panose="020B0503020204020204" pitchFamily="34" charset="0"/>
                <a:cs typeface="Arial"/>
              </a:rPr>
              <a:t>ces</a:t>
            </a:r>
            <a:endParaRPr sz="2400">
              <a:solidFill>
                <a:schemeClr val="accent1">
                  <a:lumMod val="75000"/>
                </a:schemeClr>
              </a:solidFill>
              <a:latin typeface="Corbel" panose="020B0503020204020204" pitchFamily="34" charset="0"/>
              <a:cs typeface="Arial"/>
            </a:endParaRPr>
          </a:p>
        </p:txBody>
      </p:sp>
      <p:grpSp>
        <p:nvGrpSpPr>
          <p:cNvPr id="23" name="object 23"/>
          <p:cNvGrpSpPr/>
          <p:nvPr/>
        </p:nvGrpSpPr>
        <p:grpSpPr>
          <a:xfrm>
            <a:off x="5781751" y="2353881"/>
            <a:ext cx="2417445" cy="1850389"/>
            <a:chOff x="5781751" y="2353881"/>
            <a:chExt cx="2417445" cy="1850389"/>
          </a:xfrm>
        </p:grpSpPr>
        <p:sp>
          <p:nvSpPr>
            <p:cNvPr id="24" name="object 24"/>
            <p:cNvSpPr/>
            <p:nvPr/>
          </p:nvSpPr>
          <p:spPr>
            <a:xfrm>
              <a:off x="5781751"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5" name="object 25"/>
            <p:cNvSpPr/>
            <p:nvPr/>
          </p:nvSpPr>
          <p:spPr>
            <a:xfrm>
              <a:off x="5824613"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6" name="object 26"/>
            <p:cNvSpPr/>
            <p:nvPr/>
          </p:nvSpPr>
          <p:spPr>
            <a:xfrm>
              <a:off x="5824613"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27" name="object 27"/>
          <p:cNvSpPr txBox="1"/>
          <p:nvPr/>
        </p:nvSpPr>
        <p:spPr>
          <a:xfrm>
            <a:off x="6273800" y="2870200"/>
            <a:ext cx="1431925" cy="759460"/>
          </a:xfrm>
          <a:prstGeom prst="rect">
            <a:avLst/>
          </a:prstGeom>
        </p:spPr>
        <p:txBody>
          <a:bodyPr vert="horz" wrap="square" lIns="0" tIns="10160" rIns="0" bIns="0" rtlCol="0">
            <a:spAutoFit/>
          </a:bodyPr>
          <a:lstStyle/>
          <a:p>
            <a:pPr marL="12700" marR="5080" indent="12700">
              <a:lnSpc>
                <a:spcPct val="100699"/>
              </a:lnSpc>
              <a:spcBef>
                <a:spcPts val="80"/>
              </a:spcBef>
            </a:pPr>
            <a:r>
              <a:rPr sz="2400" b="1" spc="-5" dirty="0">
                <a:solidFill>
                  <a:schemeClr val="accent1">
                    <a:lumMod val="75000"/>
                  </a:schemeClr>
                </a:solidFill>
                <a:latin typeface="Corbel" panose="020B0503020204020204" pitchFamily="34" charset="0"/>
                <a:cs typeface="Arial"/>
              </a:rPr>
              <a:t>Reserved  In</a:t>
            </a:r>
            <a:r>
              <a:rPr sz="2400" b="1" dirty="0">
                <a:solidFill>
                  <a:schemeClr val="accent1">
                    <a:lumMod val="75000"/>
                  </a:schemeClr>
                </a:solidFill>
                <a:latin typeface="Corbel" panose="020B0503020204020204" pitchFamily="34" charset="0"/>
                <a:cs typeface="Arial"/>
              </a:rPr>
              <a:t>sta</a:t>
            </a:r>
            <a:r>
              <a:rPr sz="2400" b="1" spc="-5" dirty="0">
                <a:solidFill>
                  <a:schemeClr val="accent1">
                    <a:lumMod val="75000"/>
                  </a:schemeClr>
                </a:solidFill>
                <a:latin typeface="Corbel" panose="020B0503020204020204" pitchFamily="34" charset="0"/>
                <a:cs typeface="Arial"/>
              </a:rPr>
              <a:t>n</a:t>
            </a:r>
            <a:r>
              <a:rPr sz="2400" b="1" dirty="0">
                <a:solidFill>
                  <a:schemeClr val="accent1">
                    <a:lumMod val="75000"/>
                  </a:schemeClr>
                </a:solidFill>
                <a:latin typeface="Corbel" panose="020B0503020204020204" pitchFamily="34" charset="0"/>
                <a:cs typeface="Arial"/>
              </a:rPr>
              <a:t>ces</a:t>
            </a:r>
            <a:endParaRPr sz="2400">
              <a:solidFill>
                <a:schemeClr val="accent1">
                  <a:lumMod val="75000"/>
                </a:schemeClr>
              </a:solidFill>
              <a:latin typeface="Corbel" panose="020B0503020204020204" pitchFamily="34" charset="0"/>
              <a:cs typeface="Arial"/>
            </a:endParaRPr>
          </a:p>
        </p:txBody>
      </p:sp>
      <p:sp>
        <p:nvSpPr>
          <p:cNvPr id="28" name="object 28"/>
          <p:cNvSpPr txBox="1"/>
          <p:nvPr/>
        </p:nvSpPr>
        <p:spPr>
          <a:xfrm>
            <a:off x="9512300" y="2870200"/>
            <a:ext cx="1482725" cy="759460"/>
          </a:xfrm>
          <a:prstGeom prst="rect">
            <a:avLst/>
          </a:prstGeom>
        </p:spPr>
        <p:txBody>
          <a:bodyPr vert="horz" wrap="square" lIns="0" tIns="10160" rIns="0" bIns="0" rtlCol="0">
            <a:spAutoFit/>
          </a:bodyPr>
          <a:lstStyle/>
          <a:p>
            <a:pPr marL="317500" marR="5080" indent="-304800">
              <a:lnSpc>
                <a:spcPct val="100699"/>
              </a:lnSpc>
              <a:spcBef>
                <a:spcPts val="80"/>
              </a:spcBef>
            </a:pPr>
            <a:r>
              <a:rPr sz="2400" b="1" dirty="0">
                <a:solidFill>
                  <a:schemeClr val="accent1">
                    <a:lumMod val="75000"/>
                  </a:schemeClr>
                </a:solidFill>
                <a:latin typeface="Corbel" panose="020B0503020204020204" pitchFamily="34" charset="0"/>
                <a:cs typeface="Arial"/>
              </a:rPr>
              <a:t>De</a:t>
            </a:r>
            <a:r>
              <a:rPr sz="2400" b="1" spc="-5" dirty="0">
                <a:solidFill>
                  <a:schemeClr val="accent1">
                    <a:lumMod val="75000"/>
                  </a:schemeClr>
                </a:solidFill>
                <a:latin typeface="Corbel" panose="020B0503020204020204" pitchFamily="34" charset="0"/>
                <a:cs typeface="Arial"/>
              </a:rPr>
              <a:t>di</a:t>
            </a:r>
            <a:r>
              <a:rPr sz="2400" b="1" dirty="0">
                <a:solidFill>
                  <a:schemeClr val="accent1">
                    <a:lumMod val="75000"/>
                  </a:schemeClr>
                </a:solidFill>
                <a:latin typeface="Corbel" panose="020B0503020204020204" pitchFamily="34" charset="0"/>
                <a:cs typeface="Arial"/>
              </a:rPr>
              <a:t>cated  </a:t>
            </a:r>
            <a:r>
              <a:rPr sz="2400" b="1" spc="-5" dirty="0">
                <a:solidFill>
                  <a:schemeClr val="accent1">
                    <a:lumMod val="75000"/>
                  </a:schemeClr>
                </a:solidFill>
                <a:latin typeface="Corbel" panose="020B0503020204020204" pitchFamily="34" charset="0"/>
                <a:cs typeface="Arial"/>
              </a:rPr>
              <a:t>Hosts</a:t>
            </a:r>
            <a:endParaRPr sz="2400">
              <a:solidFill>
                <a:schemeClr val="accent1">
                  <a:lumMod val="75000"/>
                </a:schemeClr>
              </a:solidFill>
              <a:latin typeface="Corbel" panose="020B0503020204020204" pitchFamily="34" charset="0"/>
              <a:cs typeface="Arial"/>
            </a:endParaRPr>
          </a:p>
        </p:txBody>
      </p:sp>
      <p:sp>
        <p:nvSpPr>
          <p:cNvPr id="29" name="object 29"/>
          <p:cNvSpPr txBox="1"/>
          <p:nvPr/>
        </p:nvSpPr>
        <p:spPr>
          <a:xfrm>
            <a:off x="723900" y="4673600"/>
            <a:ext cx="6043295" cy="787400"/>
          </a:xfrm>
          <a:prstGeom prst="rect">
            <a:avLst/>
          </a:prstGeom>
        </p:spPr>
        <p:txBody>
          <a:bodyPr vert="horz" wrap="square" lIns="0" tIns="88900" rIns="0" bIns="0" rtlCol="0">
            <a:spAutoFit/>
          </a:bodyPr>
          <a:lstStyle/>
          <a:p>
            <a:pPr marL="241300" indent="-228600">
              <a:lnSpc>
                <a:spcPct val="100000"/>
              </a:lnSpc>
              <a:spcBef>
                <a:spcPts val="7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Per-second billing (Amazon Linux and </a:t>
            </a:r>
            <a:r>
              <a:rPr sz="2000" spc="-5" dirty="0">
                <a:solidFill>
                  <a:schemeClr val="accent1">
                    <a:lumMod val="75000"/>
                  </a:schemeClr>
                </a:solidFill>
                <a:latin typeface="Corbel" panose="020B0503020204020204" pitchFamily="34" charset="0"/>
                <a:cs typeface="Arial"/>
              </a:rPr>
              <a:t>Ubuntu</a:t>
            </a:r>
            <a:r>
              <a:rPr sz="2000" spc="-80"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only)</a:t>
            </a:r>
          </a:p>
          <a:p>
            <a:pPr marL="241300" indent="-228600">
              <a:lnSpc>
                <a:spcPct val="100000"/>
              </a:lnSpc>
              <a:spcBef>
                <a:spcPts val="6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Per-hour billing (All </a:t>
            </a:r>
            <a:r>
              <a:rPr sz="2000" spc="-5" dirty="0">
                <a:solidFill>
                  <a:schemeClr val="accent1">
                    <a:lumMod val="75000"/>
                  </a:schemeClr>
                </a:solidFill>
                <a:latin typeface="Corbel" panose="020B0503020204020204" pitchFamily="34" charset="0"/>
                <a:cs typeface="Arial"/>
              </a:rPr>
              <a:t>other</a:t>
            </a:r>
            <a:r>
              <a:rPr sz="2000" spc="-20"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OSs)</a:t>
            </a:r>
            <a:endParaRPr sz="2000" dirty="0">
              <a:solidFill>
                <a:schemeClr val="accent1">
                  <a:lumMod val="75000"/>
                </a:schemeClr>
              </a:solidFill>
              <a:latin typeface="Corbel" panose="020B0503020204020204" pitchFamily="34" charset="0"/>
              <a:cs typeface="Arial"/>
            </a:endParaRPr>
          </a:p>
        </p:txBody>
      </p:sp>
      <p:sp>
        <p:nvSpPr>
          <p:cNvPr id="30" name="object 30"/>
          <p:cNvSpPr txBox="1"/>
          <p:nvPr/>
        </p:nvSpPr>
        <p:spPr>
          <a:xfrm>
            <a:off x="8902700" y="5054600"/>
            <a:ext cx="1962785" cy="330200"/>
          </a:xfrm>
          <a:prstGeom prst="rect">
            <a:avLst/>
          </a:prstGeom>
        </p:spPr>
        <p:txBody>
          <a:bodyPr vert="horz" wrap="square" lIns="0" tIns="12700" rIns="0" bIns="0" rtlCol="0">
            <a:spAutoFit/>
          </a:bodyPr>
          <a:lstStyle/>
          <a:p>
            <a:pPr marL="241300" indent="-228600">
              <a:lnSpc>
                <a:spcPct val="100000"/>
              </a:lnSpc>
              <a:spcBef>
                <a:spcPts val="1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Per-hour</a:t>
            </a:r>
            <a:r>
              <a:rPr sz="2000" spc="-90"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billing</a:t>
            </a:r>
            <a:endParaRPr sz="2000">
              <a:solidFill>
                <a:schemeClr val="accent1">
                  <a:lumMod val="75000"/>
                </a:schemeClr>
              </a:solidFill>
              <a:latin typeface="Corbel" panose="020B0503020204020204" pitchFamily="34" charset="0"/>
              <a:cs typeface="Arial"/>
            </a:endParaRPr>
          </a:p>
        </p:txBody>
      </p:sp>
      <p:sp>
        <p:nvSpPr>
          <p:cNvPr id="31" name="object 31"/>
          <p:cNvSpPr/>
          <p:nvPr/>
        </p:nvSpPr>
        <p:spPr>
          <a:xfrm>
            <a:off x="11457775" y="6039818"/>
            <a:ext cx="662124" cy="786740"/>
          </a:xfrm>
          <a:prstGeom prst="rect">
            <a:avLst/>
          </a:prstGeom>
          <a:blipFill>
            <a:blip r:embed="rId5"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832866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000" dirty="0">
                <a:latin typeface="Arial" panose="020B0604020202020204" pitchFamily="34" charset="0"/>
                <a:cs typeface="Arial" panose="020B0604020202020204" pitchFamily="34" charset="0"/>
              </a:rPr>
              <a:t>EC2 </a:t>
            </a:r>
            <a:r>
              <a:rPr lang="ko-KR" altLang="en-US" sz="3000" dirty="0">
                <a:latin typeface="Arial" panose="020B0604020202020204" pitchFamily="34" charset="0"/>
                <a:cs typeface="Arial" panose="020B0604020202020204" pitchFamily="34" charset="0"/>
              </a:rPr>
              <a:t>생성</a:t>
            </a:r>
          </a:p>
        </p:txBody>
      </p:sp>
      <p:sp>
        <p:nvSpPr>
          <p:cNvPr id="3" name="내용 개체 틀 2"/>
          <p:cNvSpPr>
            <a:spLocks noGrp="1"/>
          </p:cNvSpPr>
          <p:nvPr>
            <p:ph sz="quarter" idx="10"/>
          </p:nvPr>
        </p:nvSpPr>
        <p:spPr>
          <a:xfrm>
            <a:off x="521206" y="1333501"/>
            <a:ext cx="9499094" cy="5431970"/>
          </a:xfrm>
        </p:spPr>
        <p:txBody>
          <a:bodyPr>
            <a:normAutofit/>
          </a:bodyPr>
          <a:lstStyle/>
          <a:p>
            <a:pPr marL="342900" indent="-342900">
              <a:buFont typeface="Arial" panose="020B0604020202020204" pitchFamily="34" charset="0"/>
              <a:buChar char="•"/>
            </a:pPr>
            <a:r>
              <a:rPr lang="en-US" altLang="ko-KR" sz="2400" dirty="0">
                <a:latin typeface="Arial" panose="020B0604020202020204" pitchFamily="34" charset="0"/>
                <a:cs typeface="Arial" panose="020B0604020202020204" pitchFamily="34" charset="0"/>
              </a:rPr>
              <a:t>EC2 </a:t>
            </a:r>
            <a:r>
              <a:rPr lang="ko-KR" altLang="en-US" sz="2400" dirty="0">
                <a:latin typeface="Arial" panose="020B0604020202020204" pitchFamily="34" charset="0"/>
                <a:cs typeface="Arial" panose="020B0604020202020204" pitchFamily="34" charset="0"/>
              </a:rPr>
              <a:t>만들기</a:t>
            </a:r>
            <a:endParaRPr lang="en-US" altLang="ko-KR" sz="2400" dirty="0">
              <a:latin typeface="Arial" panose="020B0604020202020204" pitchFamily="34" charset="0"/>
              <a:cs typeface="Arial" panose="020B0604020202020204" pitchFamily="34" charset="0"/>
            </a:endParaRPr>
          </a:p>
          <a:p>
            <a:pPr marL="685800" lvl="1">
              <a:buFont typeface="Arial" panose="020B0604020202020204" pitchFamily="34" charset="0"/>
              <a:buChar char="•"/>
            </a:pPr>
            <a:r>
              <a:rPr lang="en-US" altLang="ko-KR" dirty="0">
                <a:latin typeface="Arial" panose="020B0604020202020204" pitchFamily="34" charset="0"/>
                <a:cs typeface="Arial" panose="020B0604020202020204" pitchFamily="34" charset="0"/>
              </a:rPr>
              <a:t>EC2 </a:t>
            </a:r>
            <a:r>
              <a:rPr lang="ko-KR" altLang="en-US" dirty="0">
                <a:latin typeface="Arial" panose="020B0604020202020204" pitchFamily="34" charset="0"/>
                <a:cs typeface="Arial" panose="020B0604020202020204" pitchFamily="34" charset="0"/>
              </a:rPr>
              <a:t>설정 </a:t>
            </a:r>
            <a:r>
              <a:rPr lang="en-US" altLang="ko-KR" dirty="0">
                <a:latin typeface="Arial" panose="020B0604020202020204" pitchFamily="34" charset="0"/>
                <a:cs typeface="Arial" panose="020B0604020202020204" pitchFamily="34" charset="0"/>
              </a:rPr>
              <a:t>: </a:t>
            </a:r>
            <a:r>
              <a:rPr lang="ko-KR" altLang="ko-KR" dirty="0"/>
              <a:t>AMI, 타입, </a:t>
            </a:r>
            <a:r>
              <a:rPr lang="ko-KR" altLang="ko-KR" dirty="0" err="1"/>
              <a:t>세부설정</a:t>
            </a:r>
            <a:r>
              <a:rPr lang="ko-KR" altLang="ko-KR" dirty="0"/>
              <a:t>, </a:t>
            </a:r>
            <a:r>
              <a:rPr lang="ko-KR" altLang="ko-KR" dirty="0" err="1"/>
              <a:t>보안그룹</a:t>
            </a:r>
            <a:r>
              <a:rPr lang="ko-KR" altLang="ko-KR" dirty="0"/>
              <a:t>, </a:t>
            </a:r>
            <a:r>
              <a:rPr lang="ko-KR" altLang="ko-KR" dirty="0" err="1"/>
              <a:t>키발급</a:t>
            </a:r>
            <a:endParaRPr lang="en-US" altLang="ko-KR" dirty="0"/>
          </a:p>
          <a:p>
            <a:pPr marL="685800" lvl="1">
              <a:buFont typeface="Arial" panose="020B0604020202020204" pitchFamily="34" charset="0"/>
              <a:buChar char="•"/>
            </a:pPr>
            <a:r>
              <a:rPr lang="en-US" altLang="ko-KR" dirty="0">
                <a:latin typeface="Arial" panose="020B0604020202020204" pitchFamily="34" charset="0"/>
                <a:cs typeface="Arial" panose="020B0604020202020204" pitchFamily="34" charset="0"/>
              </a:rPr>
              <a:t>EC2 </a:t>
            </a:r>
            <a:r>
              <a:rPr lang="ko-KR" altLang="en-US" dirty="0">
                <a:latin typeface="Arial" panose="020B0604020202020204" pitchFamily="34" charset="0"/>
                <a:cs typeface="Arial" panose="020B0604020202020204" pitchFamily="34" charset="0"/>
              </a:rPr>
              <a:t>실행 </a:t>
            </a:r>
            <a:r>
              <a:rPr lang="en-US" altLang="ko-KR" dirty="0">
                <a:latin typeface="Arial" panose="020B0604020202020204" pitchFamily="34" charset="0"/>
                <a:cs typeface="Arial" panose="020B0604020202020204" pitchFamily="34" charset="0"/>
              </a:rPr>
              <a:t>: launch</a:t>
            </a:r>
            <a:endParaRPr lang="en-US" altLang="ko-KR" dirty="0"/>
          </a:p>
          <a:p>
            <a:pPr marL="228600" indent="-342900"/>
            <a:r>
              <a:rPr lang="en-US" altLang="ko-KR" dirty="0"/>
              <a:t>EC2 </a:t>
            </a:r>
            <a:r>
              <a:rPr lang="ko-KR" altLang="en-US" dirty="0"/>
              <a:t>접속</a:t>
            </a:r>
            <a:r>
              <a:rPr lang="en-US" altLang="ko-KR" dirty="0"/>
              <a:t>	</a:t>
            </a:r>
          </a:p>
          <a:p>
            <a:pPr marL="571500" lvl="1"/>
            <a:r>
              <a:rPr lang="ko-KR" altLang="ko-KR" dirty="0" err="1"/>
              <a:t>Linux</a:t>
            </a:r>
            <a:r>
              <a:rPr lang="ko-KR" altLang="ko-KR" dirty="0"/>
              <a:t> : SSH</a:t>
            </a:r>
            <a:endParaRPr lang="en-US" altLang="ko-KR" dirty="0"/>
          </a:p>
          <a:p>
            <a:pPr marL="914400" lvl="3">
              <a:lnSpc>
                <a:spcPct val="80000"/>
              </a:lnSpc>
              <a:spcAft>
                <a:spcPts val="800"/>
              </a:spcAft>
            </a:pPr>
            <a:r>
              <a:rPr lang="en-US" altLang="ko-KR" sz="2000" dirty="0" err="1"/>
              <a:t>PuttyGen</a:t>
            </a:r>
            <a:r>
              <a:rPr lang="ko-KR" altLang="en-US" sz="2000" dirty="0"/>
              <a:t>으로 </a:t>
            </a:r>
            <a:r>
              <a:rPr lang="en-US" altLang="ko-KR" sz="2000" dirty="0"/>
              <a:t>PPK </a:t>
            </a:r>
            <a:r>
              <a:rPr lang="ko-KR" altLang="en-US" sz="2000" dirty="0"/>
              <a:t>파일 만들기 </a:t>
            </a:r>
            <a:r>
              <a:rPr lang="en-US" altLang="ko-KR" sz="2000" dirty="0"/>
              <a:t>(</a:t>
            </a:r>
            <a:r>
              <a:rPr lang="en-US" altLang="ko-KR" sz="2000" dirty="0" err="1"/>
              <a:t>keypair</a:t>
            </a:r>
            <a:r>
              <a:rPr lang="en-US" altLang="ko-KR" sz="2000" dirty="0"/>
              <a:t>)</a:t>
            </a:r>
          </a:p>
          <a:p>
            <a:pPr marL="914400" lvl="3"/>
            <a:r>
              <a:rPr lang="en-US" altLang="ko-KR" sz="2000" dirty="0"/>
              <a:t>Putty : SSH </a:t>
            </a:r>
            <a:r>
              <a:rPr lang="ko-KR" altLang="en-US" sz="2000" dirty="0"/>
              <a:t>접속</a:t>
            </a:r>
            <a:endParaRPr lang="en-US" altLang="ko-KR" sz="2000" dirty="0"/>
          </a:p>
          <a:p>
            <a:pPr marL="571500" lvl="1"/>
            <a:r>
              <a:rPr lang="en-US" altLang="ko-KR" dirty="0"/>
              <a:t>Window : RDP</a:t>
            </a:r>
          </a:p>
          <a:p>
            <a:pPr marL="914400" lvl="3"/>
            <a:r>
              <a:rPr lang="ko-KR" altLang="ko-KR" sz="2000" dirty="0"/>
              <a:t>원격데스크톱파일다운로드 (RDP) </a:t>
            </a:r>
            <a:endParaRPr lang="en-US" altLang="ko-KR" sz="2000" dirty="0"/>
          </a:p>
          <a:p>
            <a:pPr marL="914400" lvl="3"/>
            <a:r>
              <a:rPr lang="ko-KR" altLang="ko-KR" dirty="0" err="1"/>
              <a:t>키페어</a:t>
            </a:r>
            <a:r>
              <a:rPr lang="ko-KR" altLang="ko-KR" dirty="0"/>
              <a:t>--암호 복사 --&gt; RDP </a:t>
            </a:r>
            <a:r>
              <a:rPr lang="ko-KR" altLang="ko-KR" dirty="0" err="1"/>
              <a:t>Administrator</a:t>
            </a:r>
            <a:r>
              <a:rPr lang="en-US" altLang="ko-KR" dirty="0"/>
              <a:t>,</a:t>
            </a:r>
            <a:r>
              <a:rPr lang="ko-KR" altLang="ko-KR" dirty="0"/>
              <a:t> </a:t>
            </a:r>
            <a:r>
              <a:rPr lang="ko-KR" altLang="ko-KR" dirty="0" err="1"/>
              <a:t>pw</a:t>
            </a:r>
            <a:r>
              <a:rPr lang="ko-KR" altLang="ko-KR" dirty="0"/>
              <a:t>:</a:t>
            </a:r>
          </a:p>
          <a:p>
            <a:pPr marL="685800" lvl="3" indent="0">
              <a:buNone/>
            </a:pPr>
            <a:endParaRPr lang="en-US" altLang="ko-KR" sz="2000" dirty="0"/>
          </a:p>
          <a:p>
            <a:pPr marL="571500" lvl="1"/>
            <a:endParaRPr lang="ko-KR" altLang="ko-KR" dirty="0"/>
          </a:p>
          <a:p>
            <a:pPr marL="571500" lvl="1"/>
            <a:endParaRPr lang="en-US" altLang="ko-KR" dirty="0"/>
          </a:p>
          <a:p>
            <a:pPr marL="114300" lvl="2" indent="0">
              <a:buNone/>
            </a:pP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457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putty</a:t>
            </a:r>
            <a:endParaRPr lang="ko-KR" altLang="en-US" dirty="0"/>
          </a:p>
        </p:txBody>
      </p:sp>
      <p:sp>
        <p:nvSpPr>
          <p:cNvPr id="3" name="내용 개체 틀 2"/>
          <p:cNvSpPr>
            <a:spLocks noGrp="1"/>
          </p:cNvSpPr>
          <p:nvPr>
            <p:ph sz="quarter" idx="10"/>
          </p:nvPr>
        </p:nvSpPr>
        <p:spPr>
          <a:xfrm>
            <a:off x="539495" y="1311729"/>
            <a:ext cx="10046861" cy="5404757"/>
          </a:xfrm>
        </p:spPr>
        <p:txBody>
          <a:bodyPr>
            <a:normAutofit fontScale="92500" lnSpcReduction="20000"/>
          </a:bodyPr>
          <a:lstStyle/>
          <a:p>
            <a:r>
              <a:rPr lang="en-US" altLang="ko-KR" dirty="0"/>
              <a:t>Download putty : www.putty.org</a:t>
            </a:r>
          </a:p>
          <a:p>
            <a:pPr lvl="1"/>
            <a:r>
              <a:rPr lang="en-US" altLang="ko-KR" dirty="0">
                <a:hlinkClick r:id="rId3"/>
              </a:rPr>
              <a:t>https://www.chiark.greenend.org.uk/~sgtatham/putty/latest.html</a:t>
            </a:r>
            <a:endParaRPr lang="en-US" altLang="ko-KR" dirty="0"/>
          </a:p>
          <a:p>
            <a:pPr lvl="1"/>
            <a:r>
              <a:rPr lang="en-US" altLang="ko-KR" dirty="0"/>
              <a:t>MSI(‘Windows Installer) – </a:t>
            </a:r>
            <a:r>
              <a:rPr lang="en-US" altLang="ko-KR" dirty="0" err="1"/>
              <a:t>puttygen</a:t>
            </a:r>
            <a:endParaRPr lang="en-US" altLang="ko-KR" dirty="0"/>
          </a:p>
          <a:p>
            <a:pPr lvl="1"/>
            <a:r>
              <a:rPr lang="en-US" altLang="ko-KR" dirty="0"/>
              <a:t>Alternative binary files – putty.exe  (.76 vs</a:t>
            </a:r>
            <a:r>
              <a:rPr lang="ko-KR" altLang="en-US" dirty="0"/>
              <a:t> </a:t>
            </a:r>
            <a:r>
              <a:rPr lang="en-US" altLang="ko-KR" dirty="0"/>
              <a:t>0.78 private </a:t>
            </a:r>
            <a:r>
              <a:rPr lang="en-US" altLang="ko-KR" dirty="0" err="1"/>
              <a:t>ppk</a:t>
            </a:r>
            <a:r>
              <a:rPr lang="en-US" altLang="ko-KR" dirty="0"/>
              <a:t> )</a:t>
            </a:r>
          </a:p>
          <a:p>
            <a:r>
              <a:rPr lang="en-US" altLang="ko-KR" dirty="0"/>
              <a:t>SSH </a:t>
            </a:r>
            <a:r>
              <a:rPr lang="ko-KR" altLang="en-US" dirty="0"/>
              <a:t>연결</a:t>
            </a:r>
            <a:endParaRPr lang="en-US" altLang="ko-KR" dirty="0"/>
          </a:p>
          <a:p>
            <a:pPr lvl="1" latinLnBrk="0"/>
            <a:r>
              <a:rPr lang="en-US" altLang="ko-KR" dirty="0"/>
              <a:t>p</a:t>
            </a:r>
            <a:r>
              <a:rPr lang="ko-KR" altLang="ko-KR" dirty="0" err="1"/>
              <a:t>utty</a:t>
            </a:r>
            <a:r>
              <a:rPr lang="en-US" altLang="ko-KR" dirty="0"/>
              <a:t>gen : .</a:t>
            </a:r>
            <a:r>
              <a:rPr lang="en-US" altLang="ko-KR" dirty="0" err="1"/>
              <a:t>pem</a:t>
            </a:r>
            <a:r>
              <a:rPr lang="en-US" altLang="ko-KR" dirty="0"/>
              <a:t> </a:t>
            </a:r>
            <a:r>
              <a:rPr lang="ko-KR" altLang="en-US" dirty="0"/>
              <a:t>다운로드 </a:t>
            </a:r>
            <a:r>
              <a:rPr lang="en-US" altLang="ko-KR" dirty="0">
                <a:sym typeface="Wingdings" panose="05000000000000000000" pitchFamily="2" charset="2"/>
              </a:rPr>
              <a:t> </a:t>
            </a:r>
            <a:r>
              <a:rPr lang="en-US" altLang="ko-KR" dirty="0" err="1">
                <a:sym typeface="Wingdings" panose="05000000000000000000" pitchFamily="2" charset="2"/>
              </a:rPr>
              <a:t>ppk</a:t>
            </a:r>
            <a:r>
              <a:rPr lang="en-US" altLang="ko-KR" dirty="0">
                <a:sym typeface="Wingdings" panose="05000000000000000000" pitchFamily="2" charset="2"/>
              </a:rPr>
              <a:t> </a:t>
            </a:r>
            <a:r>
              <a:rPr lang="ko-KR" altLang="en-US" dirty="0">
                <a:sym typeface="Wingdings" panose="05000000000000000000" pitchFamily="2" charset="2"/>
              </a:rPr>
              <a:t>파일 생성</a:t>
            </a:r>
            <a:r>
              <a:rPr lang="ko-KR" altLang="ko-KR" dirty="0"/>
              <a:t> </a:t>
            </a:r>
          </a:p>
          <a:p>
            <a:pPr lvl="1" latinLnBrk="0"/>
            <a:r>
              <a:rPr lang="en-US" altLang="ko-KR" dirty="0"/>
              <a:t>putty </a:t>
            </a:r>
          </a:p>
          <a:p>
            <a:pPr lvl="3" latinLnBrk="0"/>
            <a:r>
              <a:rPr lang="ko-KR" altLang="ko-KR" dirty="0"/>
              <a:t>Data = ec2-user, </a:t>
            </a:r>
            <a:r>
              <a:rPr lang="ko-KR" altLang="ko-KR" dirty="0" err="1"/>
              <a:t>ubuntu</a:t>
            </a:r>
            <a:endParaRPr lang="ko-KR" altLang="ko-KR" dirty="0"/>
          </a:p>
          <a:p>
            <a:pPr lvl="3" latinLnBrk="0"/>
            <a:r>
              <a:rPr lang="ko-KR" altLang="ko-KR" dirty="0" err="1"/>
              <a:t>Auth</a:t>
            </a:r>
            <a:r>
              <a:rPr lang="ko-KR" altLang="ko-KR" dirty="0"/>
              <a:t> : </a:t>
            </a:r>
            <a:r>
              <a:rPr lang="ko-KR" altLang="ko-KR" dirty="0" err="1"/>
              <a:t>ppk</a:t>
            </a:r>
            <a:r>
              <a:rPr lang="en-US" altLang="ko-KR" dirty="0"/>
              <a:t> </a:t>
            </a:r>
            <a:r>
              <a:rPr lang="ko-KR" altLang="en-US" dirty="0"/>
              <a:t>파일</a:t>
            </a:r>
            <a:endParaRPr lang="ko-KR" altLang="ko-KR" dirty="0"/>
          </a:p>
          <a:p>
            <a:pPr lvl="1"/>
            <a:endParaRPr lang="en-US" altLang="ko-KR" dirty="0"/>
          </a:p>
          <a:p>
            <a:pPr marL="0" indent="0">
              <a:buNone/>
            </a:pPr>
            <a:r>
              <a:rPr lang="en-US" altLang="ko-KR" dirty="0"/>
              <a:t>	</a:t>
            </a:r>
            <a:endParaRPr lang="ko-KR" altLang="en-US" dirty="0"/>
          </a:p>
        </p:txBody>
      </p:sp>
    </p:spTree>
    <p:extLst>
      <p:ext uri="{BB962C8B-B14F-4D97-AF65-F5344CB8AC3E}">
        <p14:creationId xmlns:p14="http://schemas.microsoft.com/office/powerpoint/2010/main" val="2647720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3" name="Picture 13"/>
          <p:cNvPicPr>
            <a:picLocks noChangeAspect="1"/>
          </p:cNvPicPr>
          <p:nvPr/>
        </p:nvPicPr>
        <p:blipFill>
          <a:blip r:embed="rId2"/>
          <a:stretch>
            <a:fillRect/>
          </a:stretch>
        </p:blipFill>
        <p:spPr>
          <a:xfrm>
            <a:off x="426720" y="1287780"/>
            <a:ext cx="10980420" cy="312420"/>
          </a:xfrm>
          <a:prstGeom prst="rect">
            <a:avLst/>
          </a:prstGeom>
        </p:spPr>
      </p:pic>
      <p:sp>
        <p:nvSpPr>
          <p:cNvPr id="2" name="Freeform 13"/>
          <p:cNvSpPr/>
          <p:nvPr/>
        </p:nvSpPr>
        <p:spPr>
          <a:xfrm>
            <a:off x="438150" y="1289050"/>
            <a:ext cx="10941050" cy="285750"/>
          </a:xfrm>
          <a:custGeom>
            <a:avLst/>
            <a:gdLst>
              <a:gd name="connsiteX0" fmla="*/ 10902 w 10941050"/>
              <a:gd name="connsiteY0" fmla="*/ 7198 h 285750"/>
              <a:gd name="connsiteX1" fmla="*/ 10951287 w 10941050"/>
              <a:gd name="connsiteY1" fmla="*/ 7198 h 285750"/>
              <a:gd name="connsiteX2" fmla="*/ 10951287 w 10941050"/>
              <a:gd name="connsiteY2" fmla="*/ 297864 h 285750"/>
              <a:gd name="connsiteX3" fmla="*/ 10902 w 10941050"/>
              <a:gd name="connsiteY3" fmla="*/ 297864 h 285750"/>
              <a:gd name="connsiteX4" fmla="*/ 10902 w 10941050"/>
              <a:gd name="connsiteY4" fmla="*/ 7198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85750">
                <a:moveTo>
                  <a:pt x="10902" y="7198"/>
                </a:moveTo>
                <a:lnTo>
                  <a:pt x="10951287" y="7198"/>
                </a:lnTo>
                <a:lnTo>
                  <a:pt x="10951287" y="297864"/>
                </a:lnTo>
                <a:lnTo>
                  <a:pt x="10902" y="297864"/>
                </a:lnTo>
                <a:lnTo>
                  <a:pt x="10902" y="7198"/>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5" name="Picture 15"/>
          <p:cNvPicPr>
            <a:picLocks noChangeAspect="1"/>
          </p:cNvPicPr>
          <p:nvPr/>
        </p:nvPicPr>
        <p:blipFill>
          <a:blip r:embed="rId3"/>
          <a:stretch>
            <a:fillRect/>
          </a:stretch>
        </p:blipFill>
        <p:spPr>
          <a:xfrm>
            <a:off x="3268979" y="1851660"/>
            <a:ext cx="518159" cy="510540"/>
          </a:xfrm>
          <a:prstGeom prst="rect">
            <a:avLst/>
          </a:prstGeom>
        </p:spPr>
      </p:pic>
      <p:pic>
        <p:nvPicPr>
          <p:cNvPr id="16" name="Picture 16"/>
          <p:cNvPicPr>
            <a:picLocks noChangeAspect="1"/>
          </p:cNvPicPr>
          <p:nvPr/>
        </p:nvPicPr>
        <p:blipFill>
          <a:blip r:embed="rId4"/>
          <a:stretch>
            <a:fillRect/>
          </a:stretch>
        </p:blipFill>
        <p:spPr>
          <a:xfrm>
            <a:off x="5128260" y="1821180"/>
            <a:ext cx="510540" cy="518159"/>
          </a:xfrm>
          <a:prstGeom prst="rect">
            <a:avLst/>
          </a:prstGeom>
        </p:spPr>
      </p:pic>
      <p:pic>
        <p:nvPicPr>
          <p:cNvPr id="17" name="Picture 17"/>
          <p:cNvPicPr>
            <a:picLocks noChangeAspect="1"/>
          </p:cNvPicPr>
          <p:nvPr/>
        </p:nvPicPr>
        <p:blipFill>
          <a:blip r:embed="rId5"/>
          <a:stretch>
            <a:fillRect/>
          </a:stretch>
        </p:blipFill>
        <p:spPr>
          <a:xfrm>
            <a:off x="2232660" y="3017520"/>
            <a:ext cx="525780" cy="518159"/>
          </a:xfrm>
          <a:prstGeom prst="rect">
            <a:avLst/>
          </a:prstGeom>
        </p:spPr>
      </p:pic>
      <p:pic>
        <p:nvPicPr>
          <p:cNvPr id="18" name="Picture 18"/>
          <p:cNvPicPr>
            <a:picLocks noChangeAspect="1"/>
          </p:cNvPicPr>
          <p:nvPr/>
        </p:nvPicPr>
        <p:blipFill>
          <a:blip r:embed="rId6"/>
          <a:stretch>
            <a:fillRect/>
          </a:stretch>
        </p:blipFill>
        <p:spPr>
          <a:xfrm>
            <a:off x="754380" y="3032760"/>
            <a:ext cx="556259" cy="510540"/>
          </a:xfrm>
          <a:prstGeom prst="rect">
            <a:avLst/>
          </a:prstGeom>
        </p:spPr>
      </p:pic>
      <p:pic>
        <p:nvPicPr>
          <p:cNvPr id="19" name="Picture 19"/>
          <p:cNvPicPr>
            <a:picLocks noChangeAspect="1"/>
          </p:cNvPicPr>
          <p:nvPr/>
        </p:nvPicPr>
        <p:blipFill>
          <a:blip r:embed="rId7"/>
          <a:stretch>
            <a:fillRect/>
          </a:stretch>
        </p:blipFill>
        <p:spPr>
          <a:xfrm>
            <a:off x="6179820" y="3032760"/>
            <a:ext cx="579120" cy="510540"/>
          </a:xfrm>
          <a:prstGeom prst="rect">
            <a:avLst/>
          </a:prstGeom>
        </p:spPr>
      </p:pic>
      <p:pic>
        <p:nvPicPr>
          <p:cNvPr id="20" name="Picture 20"/>
          <p:cNvPicPr>
            <a:picLocks noChangeAspect="1"/>
          </p:cNvPicPr>
          <p:nvPr/>
        </p:nvPicPr>
        <p:blipFill>
          <a:blip r:embed="rId8"/>
          <a:stretch>
            <a:fillRect/>
          </a:stretch>
        </p:blipFill>
        <p:spPr>
          <a:xfrm>
            <a:off x="7780020" y="3002280"/>
            <a:ext cx="594359" cy="518159"/>
          </a:xfrm>
          <a:prstGeom prst="rect">
            <a:avLst/>
          </a:prstGeom>
        </p:spPr>
      </p:pic>
      <p:pic>
        <p:nvPicPr>
          <p:cNvPr id="21" name="Picture 21"/>
          <p:cNvPicPr>
            <a:picLocks noChangeAspect="1"/>
          </p:cNvPicPr>
          <p:nvPr/>
        </p:nvPicPr>
        <p:blipFill>
          <a:blip r:embed="rId9"/>
          <a:stretch>
            <a:fillRect/>
          </a:stretch>
        </p:blipFill>
        <p:spPr>
          <a:xfrm>
            <a:off x="4274820" y="3032760"/>
            <a:ext cx="518159" cy="510540"/>
          </a:xfrm>
          <a:prstGeom prst="rect">
            <a:avLst/>
          </a:prstGeom>
        </p:spPr>
      </p:pic>
      <p:pic>
        <p:nvPicPr>
          <p:cNvPr id="22" name="Picture 22"/>
          <p:cNvPicPr>
            <a:picLocks noChangeAspect="1"/>
          </p:cNvPicPr>
          <p:nvPr/>
        </p:nvPicPr>
        <p:blipFill>
          <a:blip r:embed="rId10"/>
          <a:stretch>
            <a:fillRect/>
          </a:stretch>
        </p:blipFill>
        <p:spPr>
          <a:xfrm>
            <a:off x="426720" y="2506980"/>
            <a:ext cx="10980420" cy="327660"/>
          </a:xfrm>
          <a:prstGeom prst="rect">
            <a:avLst/>
          </a:prstGeom>
        </p:spPr>
      </p:pic>
      <p:pic>
        <p:nvPicPr>
          <p:cNvPr id="23" name="Picture 23"/>
          <p:cNvPicPr>
            <a:picLocks noChangeAspect="1"/>
          </p:cNvPicPr>
          <p:nvPr/>
        </p:nvPicPr>
        <p:blipFill>
          <a:blip r:embed="rId11"/>
          <a:stretch>
            <a:fillRect/>
          </a:stretch>
        </p:blipFill>
        <p:spPr>
          <a:xfrm>
            <a:off x="426720" y="3741420"/>
            <a:ext cx="10980420" cy="327660"/>
          </a:xfrm>
          <a:prstGeom prst="rect">
            <a:avLst/>
          </a:prstGeom>
        </p:spPr>
      </p:pic>
      <p:sp>
        <p:nvSpPr>
          <p:cNvPr id="3" name="Freeform 23"/>
          <p:cNvSpPr/>
          <p:nvPr/>
        </p:nvSpPr>
        <p:spPr>
          <a:xfrm>
            <a:off x="438150" y="3740150"/>
            <a:ext cx="10941050" cy="298450"/>
          </a:xfrm>
          <a:custGeom>
            <a:avLst/>
            <a:gdLst>
              <a:gd name="connsiteX0" fmla="*/ 10902 w 10941050"/>
              <a:gd name="connsiteY0" fmla="*/ 16351 h 298450"/>
              <a:gd name="connsiteX1" fmla="*/ 10951287 w 10941050"/>
              <a:gd name="connsiteY1" fmla="*/ 16351 h 298450"/>
              <a:gd name="connsiteX2" fmla="*/ 10951287 w 10941050"/>
              <a:gd name="connsiteY2" fmla="*/ 307017 h 298450"/>
              <a:gd name="connsiteX3" fmla="*/ 10902 w 10941050"/>
              <a:gd name="connsiteY3" fmla="*/ 307017 h 298450"/>
              <a:gd name="connsiteX4" fmla="*/ 10902 w 10941050"/>
              <a:gd name="connsiteY4" fmla="*/ 16351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98450">
                <a:moveTo>
                  <a:pt x="10902" y="16351"/>
                </a:moveTo>
                <a:lnTo>
                  <a:pt x="10951287" y="16351"/>
                </a:lnTo>
                <a:lnTo>
                  <a:pt x="10951287" y="307017"/>
                </a:lnTo>
                <a:lnTo>
                  <a:pt x="10902" y="307017"/>
                </a:lnTo>
                <a:lnTo>
                  <a:pt x="10902" y="16351"/>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5" name="Picture 25"/>
          <p:cNvPicPr>
            <a:picLocks noChangeAspect="1"/>
          </p:cNvPicPr>
          <p:nvPr/>
        </p:nvPicPr>
        <p:blipFill>
          <a:blip r:embed="rId12"/>
          <a:stretch>
            <a:fillRect/>
          </a:stretch>
        </p:blipFill>
        <p:spPr>
          <a:xfrm>
            <a:off x="426720" y="4960620"/>
            <a:ext cx="10980420" cy="327660"/>
          </a:xfrm>
          <a:prstGeom prst="rect">
            <a:avLst/>
          </a:prstGeom>
        </p:spPr>
      </p:pic>
      <p:pic>
        <p:nvPicPr>
          <p:cNvPr id="26" name="Picture 26"/>
          <p:cNvPicPr>
            <a:picLocks noChangeAspect="1"/>
          </p:cNvPicPr>
          <p:nvPr/>
        </p:nvPicPr>
        <p:blipFill>
          <a:blip r:embed="rId13"/>
          <a:stretch>
            <a:fillRect/>
          </a:stretch>
        </p:blipFill>
        <p:spPr>
          <a:xfrm>
            <a:off x="8252459" y="1821180"/>
            <a:ext cx="563880" cy="518159"/>
          </a:xfrm>
          <a:prstGeom prst="rect">
            <a:avLst/>
          </a:prstGeom>
        </p:spPr>
      </p:pic>
      <p:pic>
        <p:nvPicPr>
          <p:cNvPr id="27" name="Picture 27"/>
          <p:cNvPicPr>
            <a:picLocks noChangeAspect="1"/>
          </p:cNvPicPr>
          <p:nvPr/>
        </p:nvPicPr>
        <p:blipFill>
          <a:blip r:embed="rId14"/>
          <a:stretch>
            <a:fillRect/>
          </a:stretch>
        </p:blipFill>
        <p:spPr>
          <a:xfrm>
            <a:off x="1668780" y="1798320"/>
            <a:ext cx="518159" cy="525780"/>
          </a:xfrm>
          <a:prstGeom prst="rect">
            <a:avLst/>
          </a:prstGeom>
        </p:spPr>
      </p:pic>
      <p:pic>
        <p:nvPicPr>
          <p:cNvPr id="28" name="Picture 28"/>
          <p:cNvPicPr>
            <a:picLocks noChangeAspect="1"/>
          </p:cNvPicPr>
          <p:nvPr/>
        </p:nvPicPr>
        <p:blipFill>
          <a:blip r:embed="rId15"/>
          <a:stretch>
            <a:fillRect/>
          </a:stretch>
        </p:blipFill>
        <p:spPr>
          <a:xfrm>
            <a:off x="6576059" y="1821180"/>
            <a:ext cx="525780" cy="518159"/>
          </a:xfrm>
          <a:prstGeom prst="rect">
            <a:avLst/>
          </a:prstGeom>
        </p:spPr>
      </p:pic>
      <p:pic>
        <p:nvPicPr>
          <p:cNvPr id="29" name="Picture 29"/>
          <p:cNvPicPr>
            <a:picLocks noChangeAspect="1"/>
          </p:cNvPicPr>
          <p:nvPr/>
        </p:nvPicPr>
        <p:blipFill>
          <a:blip r:embed="rId16"/>
          <a:stretch>
            <a:fillRect/>
          </a:stretch>
        </p:blipFill>
        <p:spPr>
          <a:xfrm>
            <a:off x="9380220" y="3032760"/>
            <a:ext cx="525780" cy="525780"/>
          </a:xfrm>
          <a:prstGeom prst="rect">
            <a:avLst/>
          </a:prstGeom>
        </p:spPr>
      </p:pic>
      <p:pic>
        <p:nvPicPr>
          <p:cNvPr id="30" name="Picture 30"/>
          <p:cNvPicPr>
            <a:picLocks noChangeAspect="1"/>
          </p:cNvPicPr>
          <p:nvPr/>
        </p:nvPicPr>
        <p:blipFill>
          <a:blip r:embed="rId17"/>
          <a:stretch>
            <a:fillRect/>
          </a:stretch>
        </p:blipFill>
        <p:spPr>
          <a:xfrm>
            <a:off x="640080" y="5478780"/>
            <a:ext cx="518159" cy="518159"/>
          </a:xfrm>
          <a:prstGeom prst="rect">
            <a:avLst/>
          </a:prstGeom>
        </p:spPr>
      </p:pic>
      <p:pic>
        <p:nvPicPr>
          <p:cNvPr id="31" name="Picture 31"/>
          <p:cNvPicPr>
            <a:picLocks noChangeAspect="1"/>
          </p:cNvPicPr>
          <p:nvPr/>
        </p:nvPicPr>
        <p:blipFill>
          <a:blip r:embed="rId18"/>
          <a:stretch>
            <a:fillRect/>
          </a:stretch>
        </p:blipFill>
        <p:spPr>
          <a:xfrm>
            <a:off x="10157460" y="5516880"/>
            <a:ext cx="525780" cy="480059"/>
          </a:xfrm>
          <a:prstGeom prst="rect">
            <a:avLst/>
          </a:prstGeom>
        </p:spPr>
      </p:pic>
      <p:pic>
        <p:nvPicPr>
          <p:cNvPr id="32" name="Picture 32"/>
          <p:cNvPicPr>
            <a:picLocks noChangeAspect="1"/>
          </p:cNvPicPr>
          <p:nvPr/>
        </p:nvPicPr>
        <p:blipFill>
          <a:blip r:embed="rId19"/>
          <a:stretch>
            <a:fillRect/>
          </a:stretch>
        </p:blipFill>
        <p:spPr>
          <a:xfrm>
            <a:off x="4640579" y="5478780"/>
            <a:ext cx="518159" cy="518159"/>
          </a:xfrm>
          <a:prstGeom prst="rect">
            <a:avLst/>
          </a:prstGeom>
        </p:spPr>
      </p:pic>
      <p:pic>
        <p:nvPicPr>
          <p:cNvPr id="33" name="Picture 33"/>
          <p:cNvPicPr>
            <a:picLocks noChangeAspect="1"/>
          </p:cNvPicPr>
          <p:nvPr/>
        </p:nvPicPr>
        <p:blipFill>
          <a:blip r:embed="rId20"/>
          <a:stretch>
            <a:fillRect/>
          </a:stretch>
        </p:blipFill>
        <p:spPr>
          <a:xfrm>
            <a:off x="6179820" y="5478780"/>
            <a:ext cx="518159" cy="518159"/>
          </a:xfrm>
          <a:prstGeom prst="rect">
            <a:avLst/>
          </a:prstGeom>
        </p:spPr>
      </p:pic>
      <p:pic>
        <p:nvPicPr>
          <p:cNvPr id="34" name="Picture 34"/>
          <p:cNvPicPr>
            <a:picLocks noChangeAspect="1"/>
          </p:cNvPicPr>
          <p:nvPr/>
        </p:nvPicPr>
        <p:blipFill>
          <a:blip r:embed="rId21"/>
          <a:stretch>
            <a:fillRect/>
          </a:stretch>
        </p:blipFill>
        <p:spPr>
          <a:xfrm>
            <a:off x="3055620" y="5478780"/>
            <a:ext cx="518159" cy="518159"/>
          </a:xfrm>
          <a:prstGeom prst="rect">
            <a:avLst/>
          </a:prstGeom>
        </p:spPr>
      </p:pic>
      <p:pic>
        <p:nvPicPr>
          <p:cNvPr id="35" name="Picture 35"/>
          <p:cNvPicPr>
            <a:picLocks noChangeAspect="1"/>
          </p:cNvPicPr>
          <p:nvPr/>
        </p:nvPicPr>
        <p:blipFill>
          <a:blip r:embed="rId22"/>
          <a:stretch>
            <a:fillRect/>
          </a:stretch>
        </p:blipFill>
        <p:spPr>
          <a:xfrm>
            <a:off x="441959" y="4312920"/>
            <a:ext cx="510540" cy="518159"/>
          </a:xfrm>
          <a:prstGeom prst="rect">
            <a:avLst/>
          </a:prstGeom>
        </p:spPr>
      </p:pic>
      <p:pic>
        <p:nvPicPr>
          <p:cNvPr id="36" name="Picture 36"/>
          <p:cNvPicPr>
            <a:picLocks noChangeAspect="1"/>
          </p:cNvPicPr>
          <p:nvPr/>
        </p:nvPicPr>
        <p:blipFill>
          <a:blip r:embed="rId23"/>
          <a:stretch>
            <a:fillRect/>
          </a:stretch>
        </p:blipFill>
        <p:spPr>
          <a:xfrm>
            <a:off x="2141220" y="4297679"/>
            <a:ext cx="487680" cy="518159"/>
          </a:xfrm>
          <a:prstGeom prst="rect">
            <a:avLst/>
          </a:prstGeom>
        </p:spPr>
      </p:pic>
      <p:pic>
        <p:nvPicPr>
          <p:cNvPr id="37" name="Picture 37"/>
          <p:cNvPicPr>
            <a:picLocks noChangeAspect="1"/>
          </p:cNvPicPr>
          <p:nvPr/>
        </p:nvPicPr>
        <p:blipFill>
          <a:blip r:embed="rId24"/>
          <a:stretch>
            <a:fillRect/>
          </a:stretch>
        </p:blipFill>
        <p:spPr>
          <a:xfrm>
            <a:off x="6088380" y="4297679"/>
            <a:ext cx="518159" cy="518159"/>
          </a:xfrm>
          <a:prstGeom prst="rect">
            <a:avLst/>
          </a:prstGeom>
        </p:spPr>
      </p:pic>
      <p:pic>
        <p:nvPicPr>
          <p:cNvPr id="38" name="Picture 38"/>
          <p:cNvPicPr>
            <a:picLocks noChangeAspect="1"/>
          </p:cNvPicPr>
          <p:nvPr/>
        </p:nvPicPr>
        <p:blipFill>
          <a:blip r:embed="rId25"/>
          <a:stretch>
            <a:fillRect/>
          </a:stretch>
        </p:blipFill>
        <p:spPr>
          <a:xfrm>
            <a:off x="7490459" y="4297679"/>
            <a:ext cx="510540" cy="518159"/>
          </a:xfrm>
          <a:prstGeom prst="rect">
            <a:avLst/>
          </a:prstGeom>
        </p:spPr>
      </p:pic>
      <p:pic>
        <p:nvPicPr>
          <p:cNvPr id="39" name="Picture 39"/>
          <p:cNvPicPr>
            <a:picLocks noChangeAspect="1"/>
          </p:cNvPicPr>
          <p:nvPr/>
        </p:nvPicPr>
        <p:blipFill>
          <a:blip r:embed="rId26"/>
          <a:stretch>
            <a:fillRect/>
          </a:stretch>
        </p:blipFill>
        <p:spPr>
          <a:xfrm>
            <a:off x="8945880" y="4297679"/>
            <a:ext cx="533400" cy="518159"/>
          </a:xfrm>
          <a:prstGeom prst="rect">
            <a:avLst/>
          </a:prstGeom>
        </p:spPr>
      </p:pic>
      <p:pic>
        <p:nvPicPr>
          <p:cNvPr id="40" name="Picture 40"/>
          <p:cNvPicPr>
            <a:picLocks noChangeAspect="1"/>
          </p:cNvPicPr>
          <p:nvPr/>
        </p:nvPicPr>
        <p:blipFill>
          <a:blip r:embed="rId27"/>
          <a:stretch>
            <a:fillRect/>
          </a:stretch>
        </p:blipFill>
        <p:spPr>
          <a:xfrm>
            <a:off x="3337560" y="4213860"/>
            <a:ext cx="525780" cy="640080"/>
          </a:xfrm>
          <a:prstGeom prst="rect">
            <a:avLst/>
          </a:prstGeom>
        </p:spPr>
      </p:pic>
      <p:pic>
        <p:nvPicPr>
          <p:cNvPr id="41" name="Picture 41"/>
          <p:cNvPicPr>
            <a:picLocks noChangeAspect="1"/>
          </p:cNvPicPr>
          <p:nvPr/>
        </p:nvPicPr>
        <p:blipFill>
          <a:blip r:embed="rId28"/>
          <a:stretch>
            <a:fillRect/>
          </a:stretch>
        </p:blipFill>
        <p:spPr>
          <a:xfrm>
            <a:off x="4869179" y="4274820"/>
            <a:ext cx="518159" cy="541020"/>
          </a:xfrm>
          <a:prstGeom prst="rect">
            <a:avLst/>
          </a:prstGeom>
        </p:spPr>
      </p:pic>
      <p:pic>
        <p:nvPicPr>
          <p:cNvPr id="42" name="Picture 42"/>
          <p:cNvPicPr>
            <a:picLocks noChangeAspect="1"/>
          </p:cNvPicPr>
          <p:nvPr/>
        </p:nvPicPr>
        <p:blipFill>
          <a:blip r:embed="rId29"/>
          <a:stretch>
            <a:fillRect/>
          </a:stretch>
        </p:blipFill>
        <p:spPr>
          <a:xfrm>
            <a:off x="1859280" y="5478780"/>
            <a:ext cx="533400" cy="518159"/>
          </a:xfrm>
          <a:prstGeom prst="rect">
            <a:avLst/>
          </a:prstGeom>
        </p:spPr>
      </p:pic>
      <p:pic>
        <p:nvPicPr>
          <p:cNvPr id="43" name="Picture 43"/>
          <p:cNvPicPr>
            <a:picLocks noChangeAspect="1"/>
          </p:cNvPicPr>
          <p:nvPr/>
        </p:nvPicPr>
        <p:blipFill>
          <a:blip r:embed="rId30"/>
          <a:stretch>
            <a:fillRect/>
          </a:stretch>
        </p:blipFill>
        <p:spPr>
          <a:xfrm>
            <a:off x="8846820" y="5478780"/>
            <a:ext cx="541020" cy="518159"/>
          </a:xfrm>
          <a:prstGeom prst="rect">
            <a:avLst/>
          </a:prstGeom>
        </p:spPr>
      </p:pic>
      <p:pic>
        <p:nvPicPr>
          <p:cNvPr id="44" name="Picture 44"/>
          <p:cNvPicPr>
            <a:picLocks noChangeAspect="1"/>
          </p:cNvPicPr>
          <p:nvPr/>
        </p:nvPicPr>
        <p:blipFill>
          <a:blip r:embed="rId31"/>
          <a:stretch>
            <a:fillRect/>
          </a:stretch>
        </p:blipFill>
        <p:spPr>
          <a:xfrm>
            <a:off x="7574280" y="5494020"/>
            <a:ext cx="533400" cy="487680"/>
          </a:xfrm>
          <a:prstGeom prst="rect">
            <a:avLst/>
          </a:prstGeom>
        </p:spPr>
      </p:pic>
      <p:pic>
        <p:nvPicPr>
          <p:cNvPr id="45" name="Picture 45"/>
          <p:cNvPicPr>
            <a:picLocks noChangeAspect="1"/>
          </p:cNvPicPr>
          <p:nvPr/>
        </p:nvPicPr>
        <p:blipFill>
          <a:blip r:embed="rId32"/>
          <a:stretch>
            <a:fillRect/>
          </a:stretch>
        </p:blipFill>
        <p:spPr>
          <a:xfrm>
            <a:off x="10066020" y="1897380"/>
            <a:ext cx="388620" cy="381000"/>
          </a:xfrm>
          <a:prstGeom prst="rect">
            <a:avLst/>
          </a:prstGeom>
        </p:spPr>
      </p:pic>
      <p:pic>
        <p:nvPicPr>
          <p:cNvPr id="46" name="Picture 46"/>
          <p:cNvPicPr>
            <a:picLocks noChangeAspect="1"/>
          </p:cNvPicPr>
          <p:nvPr/>
        </p:nvPicPr>
        <p:blipFill>
          <a:blip r:embed="rId33"/>
          <a:stretch>
            <a:fillRect/>
          </a:stretch>
        </p:blipFill>
        <p:spPr>
          <a:xfrm>
            <a:off x="10066020" y="4236720"/>
            <a:ext cx="579120" cy="563880"/>
          </a:xfrm>
          <a:prstGeom prst="rect">
            <a:avLst/>
          </a:prstGeom>
        </p:spPr>
      </p:pic>
      <p:sp>
        <p:nvSpPr>
          <p:cNvPr id="4" name="TextBox 46"/>
          <p:cNvSpPr txBox="1"/>
          <p:nvPr/>
        </p:nvSpPr>
        <p:spPr>
          <a:xfrm>
            <a:off x="452119" y="315783"/>
            <a:ext cx="7422920" cy="122981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서버리스</a:t>
            </a:r>
            <a:r>
              <a:rPr kumimoji="0" lang="zh-CN" altLang="en-US" sz="4000" b="0" i="0" u="none" strike="noStrike" kern="1200" cap="none" spc="-4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포트폴리오</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3519272"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빌딩</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블록</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컴퓨팅</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저장소</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서비스</a:t>
            </a:r>
          </a:p>
        </p:txBody>
      </p:sp>
      <p:sp>
        <p:nvSpPr>
          <p:cNvPr id="47" name="TextBox 47"/>
          <p:cNvSpPr txBox="1"/>
          <p:nvPr/>
        </p:nvSpPr>
        <p:spPr>
          <a:xfrm>
            <a:off x="787439" y="1931155"/>
            <a:ext cx="500916" cy="202692"/>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200" b="0" i="0" u="none" strike="noStrike" kern="1200" cap="none" spc="-15" normalizeH="0" baseline="0" noProof="0" dirty="0">
                <a:ln>
                  <a:noFill/>
                </a:ln>
                <a:solidFill>
                  <a:srgbClr val="FEFEFE"/>
                </a:solidFill>
                <a:effectLst/>
                <a:uLnTx/>
                <a:uFillTx/>
                <a:latin typeface="굴림"/>
                <a:ea typeface="굴림"/>
                <a:cs typeface="+mn-cs"/>
              </a:rPr>
              <a:t>Ath</a:t>
            </a:r>
            <a:r>
              <a:rPr kumimoji="0" lang="zh-CN" altLang="en-US" sz="1200" b="0" i="0" u="none" strike="noStrike" kern="1200" cap="none" spc="-5" normalizeH="0" baseline="0" noProof="0" dirty="0">
                <a:ln>
                  <a:noFill/>
                </a:ln>
                <a:solidFill>
                  <a:srgbClr val="FEFEFE"/>
                </a:solidFill>
                <a:effectLst/>
                <a:uLnTx/>
                <a:uFillTx/>
                <a:latin typeface="굴림"/>
                <a:ea typeface="굴림"/>
                <a:cs typeface="+mn-cs"/>
              </a:rPr>
              <a:t>ena</a:t>
            </a:r>
          </a:p>
        </p:txBody>
      </p:sp>
      <p:sp>
        <p:nvSpPr>
          <p:cNvPr id="48" name="TextBox 48"/>
          <p:cNvSpPr txBox="1"/>
          <p:nvPr/>
        </p:nvSpPr>
        <p:spPr>
          <a:xfrm>
            <a:off x="2273551" y="1870244"/>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0" normalizeH="0" baseline="0" noProof="0" dirty="0">
                <a:ln>
                  <a:noFill/>
                </a:ln>
                <a:solidFill>
                  <a:srgbClr val="FEFEFE"/>
                </a:solidFill>
                <a:effectLst/>
                <a:uLnTx/>
                <a:uFillTx/>
                <a:latin typeface="굴림"/>
                <a:ea typeface="굴림"/>
                <a:cs typeface="+mn-cs"/>
              </a:rPr>
              <a:t>S3</a:t>
            </a:r>
          </a:p>
        </p:txBody>
      </p:sp>
      <p:sp>
        <p:nvSpPr>
          <p:cNvPr id="49" name="TextBox 49"/>
          <p:cNvSpPr txBox="1"/>
          <p:nvPr/>
        </p:nvSpPr>
        <p:spPr>
          <a:xfrm>
            <a:off x="3873375" y="1868720"/>
            <a:ext cx="50130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La</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mbda</a:t>
            </a:r>
          </a:p>
        </p:txBody>
      </p:sp>
      <p:sp>
        <p:nvSpPr>
          <p:cNvPr id="50" name="TextBox 50"/>
          <p:cNvSpPr txBox="1"/>
          <p:nvPr/>
        </p:nvSpPr>
        <p:spPr>
          <a:xfrm>
            <a:off x="5210436" y="1888531"/>
            <a:ext cx="1425566" cy="891512"/>
          </a:xfrm>
          <a:prstGeom prst="rect">
            <a:avLst/>
          </a:prstGeom>
          <a:noFill/>
        </p:spPr>
        <p:txBody>
          <a:bodyPr wrap="square" lIns="0" tIns="0" rIns="0" bIns="0" rtlCol="0">
            <a:spAutoFit/>
          </a:bodyPr>
          <a:lstStyle/>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Farga</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te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69"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30" normalizeH="0" baseline="0" noProof="0" dirty="0">
                <a:ln>
                  <a:noFill/>
                </a:ln>
                <a:solidFill>
                  <a:srgbClr val="FEFEFE"/>
                </a:solidFill>
                <a:effectLst/>
                <a:uLnTx/>
                <a:uFillTx/>
                <a:latin typeface="굴림"/>
                <a:ea typeface="굴림"/>
                <a:cs typeface="+mn-cs"/>
              </a:rPr>
              <a:t>통합</a:t>
            </a:r>
          </a:p>
        </p:txBody>
      </p:sp>
      <p:sp>
        <p:nvSpPr>
          <p:cNvPr id="51" name="TextBox 51"/>
          <p:cNvSpPr txBox="1"/>
          <p:nvPr/>
        </p:nvSpPr>
        <p:spPr>
          <a:xfrm>
            <a:off x="7180821" y="1885483"/>
            <a:ext cx="7022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Dyn</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amoDB</a:t>
            </a:r>
          </a:p>
        </p:txBody>
      </p:sp>
      <p:sp>
        <p:nvSpPr>
          <p:cNvPr id="52" name="TextBox 52"/>
          <p:cNvSpPr txBox="1"/>
          <p:nvPr/>
        </p:nvSpPr>
        <p:spPr>
          <a:xfrm>
            <a:off x="8896455" y="1887402"/>
            <a:ext cx="1021030" cy="339794"/>
          </a:xfrm>
          <a:prstGeom prst="rect">
            <a:avLst/>
          </a:prstGeom>
          <a:noFill/>
        </p:spPr>
        <p:txBody>
          <a:bodyPr wrap="square" lIns="0" tIns="0" rIns="0" bIns="0" rtlCol="0">
            <a:spAutoFit/>
          </a:bodyPr>
          <a:lstStyle/>
          <a:p>
            <a:pPr marL="0" marR="0" lvl="0" indent="0" algn="l" defTabSz="914400" rtl="0" eaLnBrk="1" fontAlgn="auto" latinLnBrk="0" hangingPunct="0">
              <a:lnSpc>
                <a:spcPct val="10125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1100" b="0" i="0" u="none" strike="noStrike" kern="1200" cap="none" spc="-169"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 normalizeH="0" baseline="0" noProof="0" dirty="0">
                <a:ln>
                  <a:noFill/>
                </a:ln>
                <a:solidFill>
                  <a:srgbClr val="FEFEFE"/>
                </a:solidFill>
                <a:effectLst/>
                <a:uLnTx/>
                <a:uFillTx/>
                <a:latin typeface="굴림"/>
                <a:ea typeface="굴림"/>
                <a:cs typeface="+mn-cs"/>
              </a:rPr>
              <a:t>Aurora</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Serve</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rless</a:t>
            </a:r>
          </a:p>
        </p:txBody>
      </p:sp>
      <p:sp>
        <p:nvSpPr>
          <p:cNvPr id="53" name="TextBox 53"/>
          <p:cNvSpPr txBox="1"/>
          <p:nvPr/>
        </p:nvSpPr>
        <p:spPr>
          <a:xfrm>
            <a:off x="10599375" y="1922059"/>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Kine</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sis</a:t>
            </a:r>
          </a:p>
        </p:txBody>
      </p:sp>
      <p:sp>
        <p:nvSpPr>
          <p:cNvPr id="54" name="TextBox 54"/>
          <p:cNvSpPr txBox="1"/>
          <p:nvPr/>
        </p:nvSpPr>
        <p:spPr>
          <a:xfrm>
            <a:off x="1384757" y="3090968"/>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5" normalizeH="0" baseline="0" noProof="0" dirty="0">
                <a:ln>
                  <a:noFill/>
                </a:ln>
                <a:solidFill>
                  <a:srgbClr val="FEFEFE"/>
                </a:solidFill>
                <a:effectLst/>
                <a:uLnTx/>
                <a:uFillTx/>
                <a:latin typeface="굴림"/>
                <a:ea typeface="굴림"/>
                <a:cs typeface="+mn-cs"/>
              </a:rPr>
              <a:t>SNS</a:t>
            </a:r>
          </a:p>
        </p:txBody>
      </p:sp>
      <p:sp>
        <p:nvSpPr>
          <p:cNvPr id="55" name="TextBox 55"/>
          <p:cNvSpPr txBox="1"/>
          <p:nvPr/>
        </p:nvSpPr>
        <p:spPr>
          <a:xfrm>
            <a:off x="2841612" y="3095539"/>
            <a:ext cx="786452"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API</a:t>
            </a:r>
            <a:r>
              <a:rPr kumimoji="0" lang="zh-CN" altLang="en-US" sz="11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Gateway</a:t>
            </a:r>
          </a:p>
        </p:txBody>
      </p:sp>
      <p:sp>
        <p:nvSpPr>
          <p:cNvPr id="56" name="TextBox 56"/>
          <p:cNvSpPr txBox="1"/>
          <p:nvPr/>
        </p:nvSpPr>
        <p:spPr>
          <a:xfrm>
            <a:off x="4878856" y="3104683"/>
            <a:ext cx="1502354" cy="9006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Step</a:t>
            </a:r>
            <a:r>
              <a:rPr kumimoji="0" lang="zh-CN" altLang="en-US" sz="11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Functions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0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586374"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개발자</a:t>
            </a:r>
            <a:r>
              <a:rPr kumimoji="0" lang="zh-CN" altLang="en-US" sz="1300" b="0" i="0" u="none" strike="noStrike" kern="1200" cap="none" spc="64"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도구</a:t>
            </a:r>
          </a:p>
        </p:txBody>
      </p:sp>
      <p:sp>
        <p:nvSpPr>
          <p:cNvPr id="57" name="TextBox 57"/>
          <p:cNvSpPr txBox="1"/>
          <p:nvPr/>
        </p:nvSpPr>
        <p:spPr>
          <a:xfrm>
            <a:off x="6847357" y="3092492"/>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MQ</a:t>
            </a:r>
          </a:p>
        </p:txBody>
      </p:sp>
      <p:sp>
        <p:nvSpPr>
          <p:cNvPr id="58" name="TextBox 58"/>
          <p:cNvSpPr txBox="1"/>
          <p:nvPr/>
        </p:nvSpPr>
        <p:spPr>
          <a:xfrm>
            <a:off x="8464909" y="3068107"/>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90" normalizeH="0" baseline="0" noProof="0" dirty="0">
                <a:ln>
                  <a:noFill/>
                </a:ln>
                <a:solidFill>
                  <a:srgbClr val="FEFEFE"/>
                </a:solidFill>
                <a:effectLst/>
                <a:uLnTx/>
                <a:uFillTx/>
                <a:latin typeface="굴림"/>
                <a:ea typeface="굴림"/>
                <a:cs typeface="+mn-cs"/>
              </a:rPr>
              <a:t>SQS</a:t>
            </a:r>
          </a:p>
        </p:txBody>
      </p:sp>
      <p:sp>
        <p:nvSpPr>
          <p:cNvPr id="59" name="TextBox 59"/>
          <p:cNvSpPr txBox="1"/>
          <p:nvPr/>
        </p:nvSpPr>
        <p:spPr>
          <a:xfrm>
            <a:off x="9968330" y="3103159"/>
            <a:ext cx="54692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Ap</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pSync</a:t>
            </a:r>
          </a:p>
        </p:txBody>
      </p:sp>
      <p:sp>
        <p:nvSpPr>
          <p:cNvPr id="60" name="TextBox 60"/>
          <p:cNvSpPr txBox="1"/>
          <p:nvPr/>
        </p:nvSpPr>
        <p:spPr>
          <a:xfrm>
            <a:off x="1083052" y="4360459"/>
            <a:ext cx="99827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loudFormation</a:t>
            </a:r>
          </a:p>
        </p:txBody>
      </p:sp>
      <p:sp>
        <p:nvSpPr>
          <p:cNvPr id="61" name="TextBox 61"/>
          <p:cNvSpPr txBox="1"/>
          <p:nvPr/>
        </p:nvSpPr>
        <p:spPr>
          <a:xfrm>
            <a:off x="2736717" y="4357411"/>
            <a:ext cx="448393"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loud9</a:t>
            </a:r>
          </a:p>
        </p:txBody>
      </p:sp>
      <p:sp>
        <p:nvSpPr>
          <p:cNvPr id="62" name="TextBox 62"/>
          <p:cNvSpPr txBox="1"/>
          <p:nvPr/>
        </p:nvSpPr>
        <p:spPr>
          <a:xfrm>
            <a:off x="3873036" y="4352839"/>
            <a:ext cx="817617"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CodePipe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line</a:t>
            </a:r>
          </a:p>
        </p:txBody>
      </p:sp>
      <p:sp>
        <p:nvSpPr>
          <p:cNvPr id="63" name="TextBox 63"/>
          <p:cNvSpPr txBox="1"/>
          <p:nvPr/>
        </p:nvSpPr>
        <p:spPr>
          <a:xfrm>
            <a:off x="5510080" y="4354363"/>
            <a:ext cx="41741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Con</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fig</a:t>
            </a:r>
          </a:p>
        </p:txBody>
      </p:sp>
      <p:sp>
        <p:nvSpPr>
          <p:cNvPr id="64" name="TextBox 64"/>
          <p:cNvSpPr txBox="1"/>
          <p:nvPr/>
        </p:nvSpPr>
        <p:spPr>
          <a:xfrm>
            <a:off x="6737836" y="4357411"/>
            <a:ext cx="6295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loudTrail</a:t>
            </a:r>
          </a:p>
        </p:txBody>
      </p:sp>
      <p:sp>
        <p:nvSpPr>
          <p:cNvPr id="65" name="TextBox 65"/>
          <p:cNvSpPr txBox="1"/>
          <p:nvPr/>
        </p:nvSpPr>
        <p:spPr>
          <a:xfrm>
            <a:off x="8092000" y="4357411"/>
            <a:ext cx="7602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CloudWa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tch</a:t>
            </a:r>
          </a:p>
        </p:txBody>
      </p:sp>
      <p:sp>
        <p:nvSpPr>
          <p:cNvPr id="66" name="TextBox 66"/>
          <p:cNvSpPr txBox="1"/>
          <p:nvPr/>
        </p:nvSpPr>
        <p:spPr>
          <a:xfrm>
            <a:off x="9558497" y="4339123"/>
            <a:ext cx="3704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100" normalizeH="0" baseline="0" noProof="0" dirty="0">
                <a:ln>
                  <a:noFill/>
                </a:ln>
                <a:solidFill>
                  <a:srgbClr val="FEFEFE"/>
                </a:solidFill>
                <a:effectLst/>
                <a:uLnTx/>
                <a:uFillTx/>
                <a:latin typeface="굴림"/>
                <a:ea typeface="굴림"/>
                <a:cs typeface="+mn-cs"/>
              </a:rPr>
              <a:t>X</a:t>
            </a:r>
            <a:r>
              <a:rPr kumimoji="0" lang="zh-CN" altLang="en-US" sz="1100" b="0" i="0" u="none" strike="noStrike" kern="1200" cap="none" spc="-94" normalizeH="0" baseline="0" noProof="0" dirty="0">
                <a:ln>
                  <a:noFill/>
                </a:ln>
                <a:solidFill>
                  <a:srgbClr val="FEFEFE"/>
                </a:solidFill>
                <a:effectLst/>
                <a:uLnTx/>
                <a:uFillTx/>
                <a:latin typeface="굴림"/>
                <a:ea typeface="굴림"/>
                <a:cs typeface="+mn-cs"/>
              </a:rPr>
              <a:t>-Ray</a:t>
            </a:r>
          </a:p>
        </p:txBody>
      </p:sp>
      <p:sp>
        <p:nvSpPr>
          <p:cNvPr id="67" name="TextBox 67"/>
          <p:cNvSpPr txBox="1"/>
          <p:nvPr/>
        </p:nvSpPr>
        <p:spPr>
          <a:xfrm>
            <a:off x="10746302" y="4309132"/>
            <a:ext cx="1003915" cy="500848"/>
          </a:xfrm>
          <a:prstGeom prst="rect">
            <a:avLst/>
          </a:prstGeom>
          <a:noFill/>
        </p:spPr>
        <p:txBody>
          <a:bodyPr wrap="square" lIns="0" tIns="0" rIns="0" bIns="0" rtlCol="0">
            <a:spAutoFit/>
          </a:bodyPr>
          <a:lstStyle/>
          <a:p>
            <a:pPr marL="0" marR="0" lvl="0" indent="0" algn="l" defTabSz="914400" rtl="0" eaLnBrk="1" fontAlgn="auto" latinLnBrk="0" hangingPunct="0">
              <a:lnSpc>
                <a:spcPct val="99583"/>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AWS</a:t>
            </a:r>
            <a:r>
              <a:rPr kumimoji="0" lang="zh-CN" altLang="en-US" sz="1100" b="0" i="0" u="none" strike="noStrike" kern="1200" cap="none" spc="-214"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15" normalizeH="0" baseline="0" noProof="0" dirty="0">
                <a:ln>
                  <a:noFill/>
                </a:ln>
                <a:solidFill>
                  <a:srgbClr val="FEFEFE"/>
                </a:solidFill>
                <a:effectLst/>
                <a:uLnTx/>
                <a:uFillTx/>
                <a:latin typeface="굴림"/>
                <a:ea typeface="굴림"/>
                <a:cs typeface="+mn-cs"/>
              </a:rPr>
              <a:t>Serverless</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Appli</a:t>
            </a:r>
            <a:r>
              <a:rPr kumimoji="0" lang="zh-CN" altLang="en-US" sz="1100" b="0" i="0" u="none" strike="noStrike" kern="1200" cap="none" spc="-20" normalizeH="0" baseline="0" noProof="0" dirty="0">
                <a:ln>
                  <a:noFill/>
                </a:ln>
                <a:solidFill>
                  <a:srgbClr val="FEFEFE"/>
                </a:solidFill>
                <a:effectLst/>
                <a:uLnTx/>
                <a:uFillTx/>
                <a:latin typeface="굴림"/>
                <a:ea typeface="굴림"/>
                <a:cs typeface="+mn-cs"/>
              </a:rPr>
              <a:t>cation</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Repos</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itory</a:t>
            </a:r>
          </a:p>
        </p:txBody>
      </p:sp>
      <p:sp>
        <p:nvSpPr>
          <p:cNvPr id="68" name="TextBox 68"/>
          <p:cNvSpPr txBox="1"/>
          <p:nvPr/>
        </p:nvSpPr>
        <p:spPr>
          <a:xfrm>
            <a:off x="5236630" y="5011052"/>
            <a:ext cx="1487480" cy="219583"/>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보안</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운영</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관리</a:t>
            </a:r>
          </a:p>
        </p:txBody>
      </p:sp>
      <p:sp>
        <p:nvSpPr>
          <p:cNvPr id="69" name="TextBox 69"/>
          <p:cNvSpPr txBox="1"/>
          <p:nvPr/>
        </p:nvSpPr>
        <p:spPr>
          <a:xfrm>
            <a:off x="1212713" y="5527843"/>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IAM</a:t>
            </a:r>
          </a:p>
        </p:txBody>
      </p:sp>
      <p:sp>
        <p:nvSpPr>
          <p:cNvPr id="70" name="TextBox 70"/>
          <p:cNvSpPr txBox="1"/>
          <p:nvPr/>
        </p:nvSpPr>
        <p:spPr>
          <a:xfrm>
            <a:off x="2438542"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5" normalizeH="0" baseline="0" noProof="0" dirty="0">
                <a:ln>
                  <a:noFill/>
                </a:ln>
                <a:solidFill>
                  <a:srgbClr val="FEFEFE"/>
                </a:solidFill>
                <a:effectLst/>
                <a:uLnTx/>
                <a:uFillTx/>
                <a:latin typeface="굴림"/>
                <a:ea typeface="굴림"/>
                <a:cs typeface="+mn-cs"/>
              </a:rPr>
              <a:t>SSO</a:t>
            </a:r>
          </a:p>
        </p:txBody>
      </p:sp>
      <p:sp>
        <p:nvSpPr>
          <p:cNvPr id="71" name="TextBox 71"/>
          <p:cNvSpPr txBox="1"/>
          <p:nvPr/>
        </p:nvSpPr>
        <p:spPr>
          <a:xfrm>
            <a:off x="3659882" y="5527843"/>
            <a:ext cx="673631"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Guard</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Duty</a:t>
            </a:r>
          </a:p>
        </p:txBody>
      </p:sp>
      <p:sp>
        <p:nvSpPr>
          <p:cNvPr id="72" name="TextBox 72"/>
          <p:cNvSpPr txBox="1"/>
          <p:nvPr/>
        </p:nvSpPr>
        <p:spPr>
          <a:xfrm>
            <a:off x="5233690" y="5541559"/>
            <a:ext cx="57942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Inspe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ctor</a:t>
            </a:r>
          </a:p>
        </p:txBody>
      </p:sp>
      <p:sp>
        <p:nvSpPr>
          <p:cNvPr id="73" name="TextBox 73"/>
          <p:cNvSpPr txBox="1"/>
          <p:nvPr/>
        </p:nvSpPr>
        <p:spPr>
          <a:xfrm>
            <a:off x="6782127" y="5541559"/>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VPC</a:t>
            </a:r>
          </a:p>
        </p:txBody>
      </p:sp>
      <p:sp>
        <p:nvSpPr>
          <p:cNvPr id="74" name="TextBox 74"/>
          <p:cNvSpPr txBox="1"/>
          <p:nvPr/>
        </p:nvSpPr>
        <p:spPr>
          <a:xfrm>
            <a:off x="8203854"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WAF</a:t>
            </a:r>
          </a:p>
        </p:txBody>
      </p:sp>
      <p:sp>
        <p:nvSpPr>
          <p:cNvPr id="75" name="TextBox 75"/>
          <p:cNvSpPr txBox="1"/>
          <p:nvPr/>
        </p:nvSpPr>
        <p:spPr>
          <a:xfrm>
            <a:off x="9529591" y="5585754"/>
            <a:ext cx="38731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Shi</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eld</a:t>
            </a:r>
          </a:p>
        </p:txBody>
      </p:sp>
      <p:sp>
        <p:nvSpPr>
          <p:cNvPr id="76" name="TextBox 76"/>
          <p:cNvSpPr txBox="1"/>
          <p:nvPr/>
        </p:nvSpPr>
        <p:spPr>
          <a:xfrm>
            <a:off x="10802018" y="5585754"/>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Cogni</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to</a:t>
            </a:r>
          </a:p>
        </p:txBody>
      </p:sp>
      <p:sp>
        <p:nvSpPr>
          <p:cNvPr id="77" name="TextBox 77"/>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629678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FBD711-DB89-8C40-9439-BD4A0A71CC13}"/>
              </a:ext>
            </a:extLst>
          </p:cNvPr>
          <p:cNvSpPr>
            <a:spLocks noGrp="1"/>
          </p:cNvSpPr>
          <p:nvPr>
            <p:ph type="title"/>
          </p:nvPr>
        </p:nvSpPr>
        <p:spPr>
          <a:xfrm>
            <a:off x="521207" y="448056"/>
            <a:ext cx="9014679" cy="640080"/>
          </a:xfrm>
        </p:spPr>
        <p:txBody>
          <a:bodyPr>
            <a:normAutofit/>
          </a:bodyPr>
          <a:lstStyle/>
          <a:p>
            <a:r>
              <a:rPr lang="en-US" altLang="ko-KR" dirty="0"/>
              <a:t>MAC </a:t>
            </a:r>
            <a:r>
              <a:rPr lang="ko-KR" altLang="en-US" dirty="0"/>
              <a:t>운영체제 내의 </a:t>
            </a:r>
            <a:r>
              <a:rPr lang="en-US" altLang="ko-KR" dirty="0"/>
              <a:t>SSH</a:t>
            </a:r>
            <a:r>
              <a:rPr lang="ko-KR" altLang="en-US" dirty="0"/>
              <a:t>를 이용한 </a:t>
            </a:r>
            <a:r>
              <a:rPr lang="en-US" altLang="ko-KR" dirty="0"/>
              <a:t>EC2</a:t>
            </a:r>
            <a:r>
              <a:rPr lang="ko-KR" altLang="en-US" dirty="0"/>
              <a:t>연결방법</a:t>
            </a:r>
          </a:p>
        </p:txBody>
      </p:sp>
      <p:sp>
        <p:nvSpPr>
          <p:cNvPr id="3" name="내용 개체 틀 2">
            <a:extLst>
              <a:ext uri="{FF2B5EF4-FFF2-40B4-BE49-F238E27FC236}">
                <a16:creationId xmlns:a16="http://schemas.microsoft.com/office/drawing/2014/main" id="{3DBE63E5-D79A-CE10-23EA-C739CBD7D7C6}"/>
              </a:ext>
            </a:extLst>
          </p:cNvPr>
          <p:cNvSpPr>
            <a:spLocks noGrp="1"/>
          </p:cNvSpPr>
          <p:nvPr>
            <p:ph sz="quarter" idx="10"/>
          </p:nvPr>
        </p:nvSpPr>
        <p:spPr>
          <a:xfrm>
            <a:off x="539496" y="1435608"/>
            <a:ext cx="9904984" cy="4974336"/>
          </a:xfrm>
        </p:spPr>
        <p:txBody>
          <a:bodyPr/>
          <a:lstStyle/>
          <a:p>
            <a:r>
              <a:rPr lang="en-US" altLang="ko-KR" dirty="0"/>
              <a:t>1. EC2 </a:t>
            </a:r>
            <a:r>
              <a:rPr lang="ko-KR" altLang="en-US" dirty="0"/>
              <a:t>인스턴스 생성시 연결 키를 </a:t>
            </a:r>
            <a:r>
              <a:rPr lang="en-US" altLang="ko-KR" dirty="0" err="1"/>
              <a:t>ppk</a:t>
            </a:r>
            <a:r>
              <a:rPr lang="ko-KR" altLang="en-US" dirty="0"/>
              <a:t>가 아닌 </a:t>
            </a:r>
            <a:r>
              <a:rPr lang="en-US" altLang="ko-KR" dirty="0" err="1"/>
              <a:t>pem</a:t>
            </a:r>
            <a:r>
              <a:rPr lang="ko-KR" altLang="en-US" dirty="0"/>
              <a:t>으로 받는다</a:t>
            </a:r>
          </a:p>
          <a:p>
            <a:r>
              <a:rPr lang="en-US" altLang="ko-KR" dirty="0"/>
              <a:t>2. </a:t>
            </a:r>
            <a:r>
              <a:rPr lang="en-US" altLang="ko-KR" dirty="0" err="1"/>
              <a:t>pem</a:t>
            </a:r>
            <a:r>
              <a:rPr lang="ko-KR" altLang="en-US" dirty="0"/>
              <a:t>파일의 권한을 </a:t>
            </a:r>
            <a:r>
              <a:rPr lang="en-US" altLang="ko-KR" dirty="0"/>
              <a:t>r— — —</a:t>
            </a:r>
            <a:r>
              <a:rPr lang="ko-KR" altLang="en-US" dirty="0"/>
              <a:t>으로 변경한다 </a:t>
            </a:r>
            <a:r>
              <a:rPr lang="en-US" altLang="ko-KR" dirty="0"/>
              <a:t>(</a:t>
            </a:r>
            <a:r>
              <a:rPr lang="en-US" altLang="ko-KR" dirty="0" err="1"/>
              <a:t>sudo</a:t>
            </a:r>
            <a:r>
              <a:rPr lang="en-US" altLang="ko-KR" dirty="0"/>
              <a:t> </a:t>
            </a:r>
            <a:r>
              <a:rPr lang="en-US" altLang="ko-KR" dirty="0" err="1"/>
              <a:t>chmod</a:t>
            </a:r>
            <a:r>
              <a:rPr lang="en-US" altLang="ko-KR" dirty="0"/>
              <a:t> 400 </a:t>
            </a:r>
            <a:r>
              <a:rPr lang="en-US" altLang="ko-KR" dirty="0" err="1"/>
              <a:t>pem</a:t>
            </a:r>
            <a:r>
              <a:rPr lang="ko-KR" altLang="en-US" dirty="0"/>
              <a:t>파일</a:t>
            </a:r>
            <a:r>
              <a:rPr lang="en-US" altLang="ko-KR" dirty="0"/>
              <a:t>)</a:t>
            </a:r>
          </a:p>
          <a:p>
            <a:r>
              <a:rPr lang="en-US" altLang="ko-KR" dirty="0"/>
              <a:t>3. </a:t>
            </a:r>
            <a:r>
              <a:rPr lang="ko-KR" altLang="en-US" dirty="0"/>
              <a:t>터미널에서 아래의 명령어를 이용하여 연결한다</a:t>
            </a:r>
            <a:r>
              <a:rPr lang="en-US" altLang="ko-KR" dirty="0"/>
              <a:t>.</a:t>
            </a:r>
          </a:p>
          <a:p>
            <a:r>
              <a:rPr lang="en-US" altLang="ko-KR" dirty="0" err="1"/>
              <a:t>ssh</a:t>
            </a:r>
            <a:r>
              <a:rPr lang="en-US" altLang="ko-KR" dirty="0"/>
              <a:t> -</a:t>
            </a:r>
            <a:r>
              <a:rPr lang="en-US" altLang="ko-KR" dirty="0" err="1"/>
              <a:t>i</a:t>
            </a:r>
            <a:r>
              <a:rPr lang="en-US" altLang="ko-KR" dirty="0"/>
              <a:t> </a:t>
            </a:r>
            <a:r>
              <a:rPr lang="en-US" altLang="ko-KR" dirty="0" err="1"/>
              <a:t>pem</a:t>
            </a:r>
            <a:r>
              <a:rPr lang="ko-KR" altLang="en-US" dirty="0"/>
              <a:t>경로 </a:t>
            </a:r>
            <a:r>
              <a:rPr lang="en-US" altLang="ko-KR" dirty="0"/>
              <a:t>ec2-user@</a:t>
            </a:r>
            <a:r>
              <a:rPr lang="ko-KR" altLang="en-US" dirty="0"/>
              <a:t>퍼블릭 </a:t>
            </a:r>
            <a:r>
              <a:rPr lang="en-US" altLang="ko-KR" dirty="0"/>
              <a:t>IPv4</a:t>
            </a:r>
            <a:r>
              <a:rPr lang="ko-KR" altLang="en-US" dirty="0"/>
              <a:t>주소</a:t>
            </a:r>
          </a:p>
        </p:txBody>
      </p:sp>
    </p:spTree>
    <p:extLst>
      <p:ext uri="{BB962C8B-B14F-4D97-AF65-F5344CB8AC3E}">
        <p14:creationId xmlns:p14="http://schemas.microsoft.com/office/powerpoint/2010/main" val="3104288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807" y="191590"/>
            <a:ext cx="6877119" cy="640080"/>
          </a:xfrm>
        </p:spPr>
        <p:txBody>
          <a:bodyPr/>
          <a:lstStyle/>
          <a:p>
            <a:r>
              <a:rPr lang="en-US" altLang="ko-KR" dirty="0"/>
              <a:t>EC2 - webserver</a:t>
            </a:r>
            <a:endParaRPr lang="ko-KR" altLang="en-US" dirty="0"/>
          </a:p>
        </p:txBody>
      </p:sp>
      <p:sp>
        <p:nvSpPr>
          <p:cNvPr id="3" name="내용 개체 틀 2"/>
          <p:cNvSpPr>
            <a:spLocks noGrp="1"/>
          </p:cNvSpPr>
          <p:nvPr>
            <p:ph sz="quarter" idx="10"/>
          </p:nvPr>
        </p:nvSpPr>
        <p:spPr>
          <a:xfrm>
            <a:off x="622807" y="1364487"/>
            <a:ext cx="9904984" cy="5198873"/>
          </a:xfrm>
        </p:spPr>
        <p:txBody>
          <a:bodyPr>
            <a:noAutofit/>
          </a:bodyPr>
          <a:lstStyle/>
          <a:p>
            <a:r>
              <a:rPr lang="en-US" altLang="ko-KR" dirty="0"/>
              <a:t>Linux webserver (</a:t>
            </a:r>
            <a:r>
              <a:rPr lang="ko-KR" altLang="en-US" dirty="0" err="1"/>
              <a:t>데비안</a:t>
            </a:r>
            <a:r>
              <a:rPr lang="ko-KR" altLang="en-US" dirty="0"/>
              <a:t> </a:t>
            </a:r>
            <a:r>
              <a:rPr lang="en-US" altLang="ko-KR" dirty="0"/>
              <a:t>Ubuntu)</a:t>
            </a:r>
          </a:p>
          <a:p>
            <a:pPr lvl="1" latinLnBrk="0"/>
            <a:r>
              <a:rPr lang="en-US" altLang="ko-KR" dirty="0"/>
              <a:t>$</a:t>
            </a:r>
            <a:r>
              <a:rPr lang="en-US" altLang="ko-KR" dirty="0" err="1"/>
              <a:t>sudo</a:t>
            </a:r>
            <a:r>
              <a:rPr lang="en-US" altLang="ko-KR" dirty="0"/>
              <a:t> apt-get update</a:t>
            </a:r>
            <a:endParaRPr lang="ko-KR" altLang="ko-KR" dirty="0"/>
          </a:p>
          <a:p>
            <a:pPr lvl="1" latinLnBrk="0"/>
            <a:r>
              <a:rPr lang="en-US" altLang="ko-KR" dirty="0"/>
              <a:t>$</a:t>
            </a:r>
            <a:r>
              <a:rPr lang="en-US" altLang="ko-KR" dirty="0" err="1"/>
              <a:t>sudo</a:t>
            </a:r>
            <a:r>
              <a:rPr lang="en-US" altLang="ko-KR" dirty="0"/>
              <a:t> apt-get install apache2</a:t>
            </a:r>
          </a:p>
          <a:p>
            <a:pPr lvl="1" latinLnBrk="0"/>
            <a:r>
              <a:rPr lang="en-US" altLang="ko-KR" dirty="0"/>
              <a:t>$cd /var/www/html  // LTS18.</a:t>
            </a:r>
          </a:p>
          <a:p>
            <a:pPr lvl="1" latinLnBrk="0"/>
            <a:r>
              <a:rPr lang="en-US" altLang="ko-KR" dirty="0"/>
              <a:t>LTS</a:t>
            </a:r>
            <a:r>
              <a:rPr lang="ko-KR" altLang="en-US" dirty="0"/>
              <a:t> </a:t>
            </a:r>
            <a:r>
              <a:rPr lang="en-US" altLang="ko-KR" dirty="0"/>
              <a:t>20.04  (https://</a:t>
            </a:r>
            <a:r>
              <a:rPr lang="en-US" altLang="ko-KR" sz="1700" b="1" dirty="0"/>
              <a:t>mumomu.tistory.com/121</a:t>
            </a:r>
            <a:r>
              <a:rPr lang="en-US" altLang="ko-KR" dirty="0"/>
              <a:t>)</a:t>
            </a:r>
          </a:p>
          <a:p>
            <a:pPr lvl="3" latinLnBrk="0"/>
            <a:r>
              <a:rPr lang="en-US" altLang="ko-KR" dirty="0"/>
              <a:t>$</a:t>
            </a:r>
            <a:r>
              <a:rPr lang="en-US" altLang="ko-KR" dirty="0" err="1"/>
              <a:t>sudo</a:t>
            </a:r>
            <a:r>
              <a:rPr lang="en-US" altLang="ko-KR" dirty="0"/>
              <a:t> apt-get upgrade</a:t>
            </a:r>
          </a:p>
          <a:p>
            <a:pPr lvl="3" latinLnBrk="0"/>
            <a:r>
              <a:rPr lang="en-US" altLang="ko-KR" dirty="0"/>
              <a:t>$ </a:t>
            </a:r>
            <a:r>
              <a:rPr lang="en-US" altLang="ko-KR" dirty="0" err="1"/>
              <a:t>sudo</a:t>
            </a:r>
            <a:r>
              <a:rPr lang="en-US" altLang="ko-KR" dirty="0"/>
              <a:t> apt-get install apache2</a:t>
            </a:r>
          </a:p>
          <a:p>
            <a:pPr lvl="3" latinLnBrk="0"/>
            <a:r>
              <a:rPr lang="en-US" altLang="ko-KR" dirty="0"/>
              <a:t>$</a:t>
            </a:r>
            <a:r>
              <a:rPr lang="en-US" altLang="ko-KR" dirty="0" err="1"/>
              <a:t>sudo</a:t>
            </a:r>
            <a:r>
              <a:rPr lang="en-US" altLang="ko-KR" dirty="0"/>
              <a:t> apt-get upgrade</a:t>
            </a:r>
          </a:p>
          <a:p>
            <a:pPr lvl="2" latinLnBrk="0"/>
            <a:endParaRPr lang="en-US" altLang="ko-KR" dirty="0"/>
          </a:p>
          <a:p>
            <a:pPr lvl="2" latinLnBrk="0"/>
            <a:r>
              <a:rPr lang="en-US" altLang="ko-KR" dirty="0" err="1"/>
              <a:t>sudo</a:t>
            </a:r>
            <a:r>
              <a:rPr lang="ko-KR" altLang="en-US" dirty="0"/>
              <a:t> </a:t>
            </a:r>
            <a:r>
              <a:rPr lang="en-US" altLang="ko-KR" dirty="0"/>
              <a:t>passwd</a:t>
            </a:r>
            <a:r>
              <a:rPr lang="ko-KR" altLang="en-US" dirty="0"/>
              <a:t> </a:t>
            </a:r>
            <a:r>
              <a:rPr lang="en-US" altLang="ko-KR" dirty="0"/>
              <a:t>root</a:t>
            </a:r>
            <a:r>
              <a:rPr lang="ko-KR" altLang="en-US" dirty="0"/>
              <a:t>  </a:t>
            </a:r>
            <a:r>
              <a:rPr lang="en-US" altLang="ko-KR" dirty="0"/>
              <a:t>//root</a:t>
            </a:r>
            <a:r>
              <a:rPr lang="ko-KR" altLang="en-US" dirty="0"/>
              <a:t> </a:t>
            </a:r>
            <a:r>
              <a:rPr lang="en-US" altLang="ko-KR" dirty="0"/>
              <a:t>pw </a:t>
            </a:r>
            <a:r>
              <a:rPr lang="ko-KR" altLang="en-US" dirty="0"/>
              <a:t>설정</a:t>
            </a:r>
            <a:endParaRPr lang="en-US" altLang="ko-KR" dirty="0"/>
          </a:p>
          <a:p>
            <a:pPr lvl="2" latinLnBrk="0"/>
            <a:endParaRPr lang="en-US" altLang="ko-KR" dirty="0"/>
          </a:p>
          <a:p>
            <a:pPr lvl="2" latinLnBrk="0"/>
            <a:endParaRPr lang="ko-KR" altLang="ko-KR" dirty="0"/>
          </a:p>
          <a:p>
            <a:pPr lvl="2" latinLnBrk="0"/>
            <a:endParaRPr lang="en-US" altLang="ko-KR" dirty="0"/>
          </a:p>
          <a:p>
            <a:pPr lvl="1" latinLnBrk="0"/>
            <a:endParaRPr lang="en-US" altLang="ko-KR" dirty="0"/>
          </a:p>
          <a:p>
            <a:pPr lvl="1" latinLnBrk="0"/>
            <a:endParaRPr lang="en-US" altLang="ko-KR" dirty="0"/>
          </a:p>
          <a:p>
            <a:pPr latinLnBrk="0"/>
            <a:endParaRPr lang="ko-KR" altLang="ko-KR" dirty="0"/>
          </a:p>
          <a:p>
            <a:pPr lvl="1" latinLnBrk="0"/>
            <a:endParaRPr lang="ko-KR" altLang="ko-KR" dirty="0"/>
          </a:p>
        </p:txBody>
      </p:sp>
    </p:spTree>
    <p:extLst>
      <p:ext uri="{BB962C8B-B14F-4D97-AF65-F5344CB8AC3E}">
        <p14:creationId xmlns:p14="http://schemas.microsoft.com/office/powerpoint/2010/main" val="3793259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a:xfrm>
            <a:off x="521207" y="448056"/>
            <a:ext cx="7688073" cy="456184"/>
          </a:xfrm>
        </p:spPr>
        <p:txBody>
          <a:bodyPr>
            <a:normAutofit fontScale="90000"/>
          </a:bodyPr>
          <a:lstStyle/>
          <a:p>
            <a:r>
              <a:rPr lang="en-US" altLang="ko-KR" dirty="0"/>
              <a:t>Linux webserver (AMI)</a:t>
            </a:r>
            <a:endParaRPr lang="ko-KR" altLang="en-US" dirty="0"/>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39496" y="1239520"/>
            <a:ext cx="9904984" cy="5059680"/>
          </a:xfrm>
        </p:spPr>
        <p:txBody>
          <a:bodyPr>
            <a:noAutofit/>
          </a:bodyPr>
          <a:lstStyle/>
          <a:p>
            <a:pPr latinLnBrk="0">
              <a:buFont typeface="Wingdings" panose="05000000000000000000" pitchFamily="2" charset="2"/>
              <a:buChar char="Ø"/>
            </a:pPr>
            <a:r>
              <a:rPr lang="en-US" altLang="ko" sz="2200" dirty="0">
                <a:latin typeface="맑은 고딕" panose="020B0503020000020004" pitchFamily="50" charset="-127"/>
                <a:ea typeface="맑은 고딕" panose="020B0503020000020004" pitchFamily="50" charset="-127"/>
              </a:rPr>
              <a:t>cat /</a:t>
            </a:r>
            <a:r>
              <a:rPr lang="en-US" altLang="ko" sz="2200" dirty="0" err="1">
                <a:latin typeface="맑은 고딕" panose="020B0503020000020004" pitchFamily="50" charset="-127"/>
                <a:ea typeface="맑은 고딕" panose="020B0503020000020004" pitchFamily="50" charset="-127"/>
              </a:rPr>
              <a:t>ect</a:t>
            </a:r>
            <a:r>
              <a:rPr lang="en-US" altLang="ko" sz="2200" dirty="0">
                <a:latin typeface="맑은 고딕" panose="020B0503020000020004" pitchFamily="50" charset="-127"/>
                <a:ea typeface="맑은 고딕" panose="020B0503020000020004" pitchFamily="50" charset="-127"/>
              </a:rPr>
              <a:t>/*release*   //</a:t>
            </a:r>
            <a:r>
              <a:rPr lang="en-US" altLang="ko" sz="2200" dirty="0" err="1">
                <a:latin typeface="맑은 고딕" panose="020B0503020000020004" pitchFamily="50" charset="-127"/>
                <a:ea typeface="맑은 고딕" panose="020B0503020000020004" pitchFamily="50" charset="-127"/>
              </a:rPr>
              <a:t>linux</a:t>
            </a:r>
            <a:r>
              <a:rPr lang="en-US" altLang="ko" sz="2200" dirty="0">
                <a:latin typeface="맑은 고딕" panose="020B0503020000020004" pitchFamily="50" charset="-127"/>
                <a:ea typeface="맑은 고딕" panose="020B0503020000020004" pitchFamily="50" charset="-127"/>
              </a:rPr>
              <a:t> version</a:t>
            </a: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sudo</a:t>
            </a:r>
            <a:r>
              <a:rPr lang="en-US" altLang="ko" sz="1800" dirty="0">
                <a:latin typeface="맑은 고딕" panose="020B0503020000020004" pitchFamily="50" charset="-127"/>
                <a:ea typeface="맑은 고딕" panose="020B0503020000020004" pitchFamily="50" charset="-127"/>
              </a:rPr>
              <a:t> passwd root //</a:t>
            </a:r>
            <a:r>
              <a:rPr lang="en-US" altLang="ko" sz="1800" dirty="0"/>
              <a:t>method</a:t>
            </a:r>
            <a:r>
              <a:rPr lang="ko-KR" altLang="en-US" sz="1800" dirty="0"/>
              <a:t> </a:t>
            </a:r>
            <a:r>
              <a:rPr lang="en-US" altLang="ko-KR" sz="1800" dirty="0"/>
              <a:t>1:</a:t>
            </a:r>
            <a:r>
              <a:rPr lang="ko-KR" altLang="en-US" sz="1800" dirty="0"/>
              <a:t> </a:t>
            </a:r>
            <a:r>
              <a:rPr lang="en-US" altLang="ko-KR" sz="1800" dirty="0"/>
              <a:t>root</a:t>
            </a:r>
            <a:r>
              <a:rPr lang="ko-KR" altLang="en-US" sz="1800" dirty="0"/>
              <a:t> </a:t>
            </a:r>
            <a:r>
              <a:rPr lang="en-US" altLang="ko-KR" sz="1800" dirty="0"/>
              <a:t>user</a:t>
            </a:r>
            <a:endParaRPr lang="ko" altLang="en-US" sz="1800" dirty="0">
              <a:latin typeface="맑은 고딕" panose="020B0503020000020004" pitchFamily="50" charset="-127"/>
              <a:ea typeface="맑은 고딕" panose="020B0503020000020004" pitchFamily="50" charset="-127"/>
            </a:endParaRP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a:t>
            </a:r>
            <a:endParaRPr lang="ko" altLang="en-US" sz="1800" dirty="0">
              <a:latin typeface="맑은 고딕" panose="020B0503020000020004" pitchFamily="50" charset="-127"/>
              <a:ea typeface="맑은 고딕" panose="020B0503020000020004" pitchFamily="50" charset="-127"/>
            </a:endParaRPr>
          </a:p>
          <a:p>
            <a:pPr lvl="1"/>
            <a:r>
              <a:rPr lang="en-US" altLang="ko" sz="2000" dirty="0">
                <a:latin typeface="Arial" panose="020B0604020202020204" pitchFamily="34" charset="0"/>
                <a:cs typeface="Arial" panose="020B0604020202020204" pitchFamily="34" charset="0"/>
              </a:rPr>
              <a:t>yum update -y</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yum install -y httpd </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start httpd</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enable httpd</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cd /var/www/html</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echo "&lt;h1&gt;Hello webserver from  $(hostname -f)&lt;/h1&gt;" &gt;index.html</a:t>
            </a:r>
            <a:endParaRPr lang="ko" altLang="en-US" sz="20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788940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a:xfrm>
            <a:off x="521207" y="448056"/>
            <a:ext cx="7688073" cy="456184"/>
          </a:xfrm>
        </p:spPr>
        <p:txBody>
          <a:bodyPr>
            <a:normAutofit fontScale="90000"/>
          </a:bodyPr>
          <a:lstStyle/>
          <a:p>
            <a:r>
              <a:rPr lang="en-US" altLang="ko-KR" dirty="0"/>
              <a:t>Linux webserver (AMI)</a:t>
            </a:r>
            <a:endParaRPr lang="ko-KR" altLang="en-US" dirty="0"/>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39496" y="1239520"/>
            <a:ext cx="9904984" cy="5059680"/>
          </a:xfrm>
        </p:spPr>
        <p:txBody>
          <a:bodyPr>
            <a:noAutofit/>
          </a:bodyPr>
          <a:lstStyle/>
          <a:p>
            <a:pPr latinLnBrk="0">
              <a:buFont typeface="Wingdings" panose="05000000000000000000" pitchFamily="2" charset="2"/>
              <a:buChar char="Ø"/>
            </a:pPr>
            <a:r>
              <a:rPr lang="en-US" altLang="ko" sz="2200" dirty="0">
                <a:latin typeface="맑은 고딕" panose="020B0503020000020004" pitchFamily="50" charset="-127"/>
                <a:ea typeface="맑은 고딕" panose="020B0503020000020004" pitchFamily="50" charset="-127"/>
              </a:rPr>
              <a:t>cat /</a:t>
            </a:r>
            <a:r>
              <a:rPr lang="en-US" altLang="ko" sz="2200" dirty="0" err="1">
                <a:latin typeface="맑은 고딕" panose="020B0503020000020004" pitchFamily="50" charset="-127"/>
                <a:ea typeface="맑은 고딕" panose="020B0503020000020004" pitchFamily="50" charset="-127"/>
              </a:rPr>
              <a:t>ect</a:t>
            </a:r>
            <a:r>
              <a:rPr lang="en-US" altLang="ko" sz="2200" dirty="0">
                <a:latin typeface="맑은 고딕" panose="020B0503020000020004" pitchFamily="50" charset="-127"/>
                <a:ea typeface="맑은 고딕" panose="020B0503020000020004" pitchFamily="50" charset="-127"/>
              </a:rPr>
              <a:t>/*release*   //</a:t>
            </a:r>
            <a:r>
              <a:rPr lang="en-US" altLang="ko" sz="2200" dirty="0" err="1">
                <a:latin typeface="맑은 고딕" panose="020B0503020000020004" pitchFamily="50" charset="-127"/>
                <a:ea typeface="맑은 고딕" panose="020B0503020000020004" pitchFamily="50" charset="-127"/>
              </a:rPr>
              <a:t>linux</a:t>
            </a:r>
            <a:r>
              <a:rPr lang="en-US" altLang="ko" sz="2200" dirty="0">
                <a:latin typeface="맑은 고딕" panose="020B0503020000020004" pitchFamily="50" charset="-127"/>
                <a:ea typeface="맑은 고딕" panose="020B0503020000020004" pitchFamily="50" charset="-127"/>
              </a:rPr>
              <a:t> version</a:t>
            </a: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yum update –y  //method 2 use </a:t>
            </a:r>
            <a:r>
              <a:rPr lang="en-US" altLang="ko" sz="2000" dirty="0" err="1">
                <a:latin typeface="Arial" panose="020B0604020202020204" pitchFamily="34" charset="0"/>
                <a:cs typeface="Arial" panose="020B0604020202020204" pitchFamily="34" charset="0"/>
              </a:rPr>
              <a:t>sudo</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yum install -y httpd </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a:t>
            </a:r>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start httpd</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a:t>
            </a:r>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enable httpd</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 cd /var/www/html</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echo "&lt;h1&gt;Hello webserver from  $(hostname -f)&lt;/h1&gt;" &gt;index.html</a:t>
            </a:r>
          </a:p>
          <a:p>
            <a:pPr lvl="1"/>
            <a:r>
              <a:rPr lang="en-US" altLang="ko" sz="2000" dirty="0">
                <a:latin typeface="Arial" panose="020B0604020202020204" pitchFamily="34" charset="0"/>
                <a:cs typeface="Arial" panose="020B0604020202020204" pitchFamily="34" charset="0"/>
              </a:rPr>
              <a:t>cp index.html /var/www/html/.</a:t>
            </a:r>
            <a:endParaRPr lang="ko" altLang="en-US" sz="20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4055590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p:txBody>
          <a:bodyPr/>
          <a:lstStyle/>
          <a:p>
            <a:pPr latinLnBrk="0"/>
            <a:r>
              <a:rPr lang="en-US" altLang="ko-KR" dirty="0"/>
              <a:t>Linux webserver (</a:t>
            </a:r>
            <a:r>
              <a:rPr lang="en-US" altLang="ko-KR" dirty="0" err="1"/>
              <a:t>Redhat</a:t>
            </a:r>
            <a:r>
              <a:rPr lang="en-US" altLang="ko-KR" dirty="0"/>
              <a:t>, CentOS)</a:t>
            </a:r>
          </a:p>
          <a:p>
            <a:pPr lvl="1" latinLnBrk="0"/>
            <a:r>
              <a:rPr lang="en-US" altLang="ko-KR" dirty="0"/>
              <a:t>$yum install httpd</a:t>
            </a:r>
          </a:p>
          <a:p>
            <a:pPr lvl="1" latinLnBrk="0"/>
            <a:r>
              <a:rPr lang="en-US" altLang="ko-KR" dirty="0"/>
              <a:t>$service httpd start </a:t>
            </a:r>
          </a:p>
          <a:p>
            <a:pPr marL="457200" lvl="1" indent="0" latinLnBrk="0">
              <a:buNone/>
            </a:pPr>
            <a:endParaRPr lang="en-US" altLang="ko-KR" dirty="0"/>
          </a:p>
          <a:p>
            <a:pPr lvl="1" latinLnBrk="0"/>
            <a:endParaRPr lang="en-US" altLang="ko-KR" dirty="0"/>
          </a:p>
          <a:p>
            <a:endParaRPr lang="ko-KR" altLang="en-US" dirty="0"/>
          </a:p>
        </p:txBody>
      </p:sp>
    </p:spTree>
    <p:extLst>
      <p:ext uri="{BB962C8B-B14F-4D97-AF65-F5344CB8AC3E}">
        <p14:creationId xmlns:p14="http://schemas.microsoft.com/office/powerpoint/2010/main" val="1104719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webserver</a:t>
            </a:r>
            <a:endParaRPr lang="ko-KR" altLang="en-US" dirty="0"/>
          </a:p>
        </p:txBody>
      </p:sp>
      <p:sp>
        <p:nvSpPr>
          <p:cNvPr id="3" name="내용 개체 틀 2"/>
          <p:cNvSpPr>
            <a:spLocks noGrp="1"/>
          </p:cNvSpPr>
          <p:nvPr>
            <p:ph sz="quarter" idx="10"/>
          </p:nvPr>
        </p:nvSpPr>
        <p:spPr>
          <a:xfrm>
            <a:off x="539496" y="1435607"/>
            <a:ext cx="9904984" cy="4780135"/>
          </a:xfrm>
        </p:spPr>
        <p:txBody>
          <a:bodyPr/>
          <a:lstStyle/>
          <a:p>
            <a:r>
              <a:rPr lang="en-US" altLang="ko-KR" dirty="0"/>
              <a:t>Window webserver</a:t>
            </a:r>
          </a:p>
          <a:p>
            <a:pPr lvl="1" latinLnBrk="0"/>
            <a:r>
              <a:rPr lang="ko-KR" altLang="ko-KR" dirty="0" err="1"/>
              <a:t>manage</a:t>
            </a:r>
            <a:r>
              <a:rPr lang="ko-KR" altLang="ko-KR" dirty="0"/>
              <a:t> -</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a:t>configuration</a:t>
            </a:r>
            <a:r>
              <a:rPr lang="ko-KR" altLang="ko-KR" dirty="0"/>
              <a:t> </a:t>
            </a:r>
            <a:r>
              <a:rPr lang="en-US" altLang="ko-KR" dirty="0">
                <a:sym typeface="Wingdings" panose="05000000000000000000" pitchFamily="2" charset="2"/>
              </a:rPr>
              <a:t></a:t>
            </a:r>
            <a:r>
              <a:rPr lang="ko-KR" altLang="ko-KR" dirty="0"/>
              <a:t> </a:t>
            </a:r>
            <a:r>
              <a:rPr lang="ko-KR" altLang="ko-KR" dirty="0" err="1"/>
              <a:t>off</a:t>
            </a:r>
            <a:endParaRPr lang="ko-KR" altLang="ko-KR" dirty="0"/>
          </a:p>
          <a:p>
            <a:pPr lvl="1" latinLnBrk="0"/>
            <a:r>
              <a:rPr lang="en-US" altLang="ko-KR" dirty="0"/>
              <a:t>c:\inetpub\wwwroot\</a:t>
            </a:r>
          </a:p>
          <a:p>
            <a:pPr lvl="1" latinLnBrk="0"/>
            <a:r>
              <a:rPr lang="en-US" altLang="ko-KR" dirty="0"/>
              <a:t>Index.html</a:t>
            </a:r>
            <a:endParaRPr lang="ko-KR" altLang="ko-KR" dirty="0"/>
          </a:p>
          <a:p>
            <a:pPr lvl="1" latinLnBrk="0"/>
            <a:endParaRPr lang="ko-KR" altLang="ko-KR" dirty="0"/>
          </a:p>
        </p:txBody>
      </p:sp>
    </p:spTree>
    <p:extLst>
      <p:ext uri="{BB962C8B-B14F-4D97-AF65-F5344CB8AC3E}">
        <p14:creationId xmlns:p14="http://schemas.microsoft.com/office/powerpoint/2010/main" val="1674729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2C5AEF-5B0B-1CC4-1E3B-32172E64DAE1}"/>
              </a:ext>
            </a:extLst>
          </p:cNvPr>
          <p:cNvSpPr>
            <a:spLocks noGrp="1"/>
          </p:cNvSpPr>
          <p:nvPr>
            <p:ph type="title"/>
          </p:nvPr>
        </p:nvSpPr>
        <p:spPr/>
        <p:txBody>
          <a:bodyPr/>
          <a:lstStyle/>
          <a:p>
            <a:r>
              <a:rPr lang="en-US" altLang="ko-KR" dirty="0"/>
              <a:t>IDE, text editor</a:t>
            </a:r>
            <a:endParaRPr lang="ko-KR" altLang="en-US" dirty="0"/>
          </a:p>
        </p:txBody>
      </p:sp>
      <p:sp>
        <p:nvSpPr>
          <p:cNvPr id="3" name="내용 개체 틀 2">
            <a:extLst>
              <a:ext uri="{FF2B5EF4-FFF2-40B4-BE49-F238E27FC236}">
                <a16:creationId xmlns:a16="http://schemas.microsoft.com/office/drawing/2014/main" id="{60CD8751-70E8-BF11-7D68-9E259F1656B6}"/>
              </a:ext>
            </a:extLst>
          </p:cNvPr>
          <p:cNvSpPr>
            <a:spLocks noGrp="1"/>
          </p:cNvSpPr>
          <p:nvPr>
            <p:ph sz="quarter" idx="10"/>
          </p:nvPr>
        </p:nvSpPr>
        <p:spPr/>
        <p:txBody>
          <a:bodyPr/>
          <a:lstStyle/>
          <a:p>
            <a:r>
              <a:rPr lang="en-US" altLang="ko-KR" dirty="0"/>
              <a:t>FileZilla</a:t>
            </a:r>
          </a:p>
          <a:p>
            <a:r>
              <a:rPr lang="en-US" altLang="ko-KR" dirty="0"/>
              <a:t>Sublime</a:t>
            </a:r>
          </a:p>
          <a:p>
            <a:r>
              <a:rPr lang="en-US" altLang="ko-KR" dirty="0"/>
              <a:t>Linux : nano editor, vi editor</a:t>
            </a:r>
          </a:p>
          <a:p>
            <a:r>
              <a:rPr lang="en-US" altLang="ko-KR" dirty="0"/>
              <a:t>AWS : Cloud9</a:t>
            </a:r>
          </a:p>
          <a:p>
            <a:r>
              <a:rPr lang="en-US" altLang="ko-KR" dirty="0"/>
              <a:t>Azure: VSC</a:t>
            </a:r>
            <a:endParaRPr lang="ko-KR" altLang="en-US" dirty="0"/>
          </a:p>
        </p:txBody>
      </p:sp>
    </p:spTree>
    <p:extLst>
      <p:ext uri="{BB962C8B-B14F-4D97-AF65-F5344CB8AC3E}">
        <p14:creationId xmlns:p14="http://schemas.microsoft.com/office/powerpoint/2010/main" val="110069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 Elastic IP  &amp; instance scale up</a:t>
            </a:r>
            <a:endParaRPr lang="ko-KR" altLang="en-US" dirty="0"/>
          </a:p>
        </p:txBody>
      </p:sp>
      <p:sp>
        <p:nvSpPr>
          <p:cNvPr id="3" name="내용 개체 틀 2"/>
          <p:cNvSpPr>
            <a:spLocks noGrp="1"/>
          </p:cNvSpPr>
          <p:nvPr>
            <p:ph sz="quarter" idx="10"/>
          </p:nvPr>
        </p:nvSpPr>
        <p:spPr>
          <a:xfrm>
            <a:off x="539495" y="1435608"/>
            <a:ext cx="11064675" cy="4649506"/>
          </a:xfrm>
        </p:spPr>
        <p:txBody>
          <a:bodyPr>
            <a:normAutofit/>
          </a:bodyPr>
          <a:lstStyle/>
          <a:p>
            <a:pPr latinLnBrk="0"/>
            <a:r>
              <a:rPr lang="en-US" altLang="ko-KR" dirty="0" err="1"/>
              <a:t>Network&amp;Security</a:t>
            </a:r>
            <a:r>
              <a:rPr lang="en-US" altLang="ko-KR" dirty="0"/>
              <a:t>  </a:t>
            </a:r>
            <a:r>
              <a:rPr lang="en-US" altLang="ko-KR" dirty="0">
                <a:sym typeface="Wingdings" panose="05000000000000000000" pitchFamily="2" charset="2"/>
              </a:rPr>
              <a:t></a:t>
            </a:r>
            <a:r>
              <a:rPr lang="en-US" altLang="ko-KR" dirty="0"/>
              <a:t> Elastic IP </a:t>
            </a:r>
            <a:r>
              <a:rPr lang="en-US" altLang="ko-KR" dirty="0">
                <a:sym typeface="Wingdings" panose="05000000000000000000" pitchFamily="2" charset="2"/>
              </a:rPr>
              <a:t></a:t>
            </a:r>
            <a:r>
              <a:rPr lang="en-US" altLang="ko-KR" dirty="0"/>
              <a:t> Allocate </a:t>
            </a:r>
            <a:r>
              <a:rPr lang="en-US" altLang="ko-KR" dirty="0" err="1"/>
              <a:t>Ip</a:t>
            </a:r>
            <a:r>
              <a:rPr lang="en-US" altLang="ko-KR" dirty="0"/>
              <a:t> </a:t>
            </a:r>
            <a:r>
              <a:rPr lang="en-US" altLang="ko-KR" dirty="0">
                <a:sym typeface="Wingdings" panose="05000000000000000000" pitchFamily="2" charset="2"/>
              </a:rPr>
              <a:t></a:t>
            </a:r>
            <a:r>
              <a:rPr lang="en-US" altLang="ko-KR" dirty="0"/>
              <a:t> Associate add</a:t>
            </a:r>
            <a:endParaRPr lang="ko-KR" altLang="ko-KR" dirty="0"/>
          </a:p>
          <a:p>
            <a:pPr latinLnBrk="0"/>
            <a:r>
              <a:rPr lang="en-US" altLang="ko-KR" dirty="0"/>
              <a:t>image create</a:t>
            </a:r>
            <a:endParaRPr lang="ko-KR" altLang="ko-KR" dirty="0"/>
          </a:p>
          <a:p>
            <a:pPr latinLnBrk="0"/>
            <a:r>
              <a:rPr lang="en-US" altLang="ko-KR" dirty="0"/>
              <a:t>AMI </a:t>
            </a:r>
            <a:r>
              <a:rPr lang="en-US" altLang="ko-KR" dirty="0">
                <a:sym typeface="Wingdings" panose="05000000000000000000" pitchFamily="2" charset="2"/>
              </a:rPr>
              <a:t></a:t>
            </a:r>
            <a:r>
              <a:rPr lang="en-US" altLang="ko-KR" dirty="0"/>
              <a:t> </a:t>
            </a:r>
            <a:r>
              <a:rPr lang="ko-KR" altLang="ko-KR" dirty="0" err="1"/>
              <a:t>우측마우스</a:t>
            </a:r>
            <a:r>
              <a:rPr lang="en-US" altLang="ko-KR" dirty="0"/>
              <a:t> </a:t>
            </a:r>
            <a:r>
              <a:rPr lang="en-US" altLang="ko-KR" dirty="0">
                <a:sym typeface="Wingdings" panose="05000000000000000000" pitchFamily="2" charset="2"/>
              </a:rPr>
              <a:t></a:t>
            </a:r>
            <a:r>
              <a:rPr lang="en-US" altLang="ko-KR" dirty="0"/>
              <a:t>launch  // scale</a:t>
            </a:r>
            <a:r>
              <a:rPr lang="ko-KR" altLang="en-US" dirty="0"/>
              <a:t>  </a:t>
            </a:r>
            <a:r>
              <a:rPr lang="en-US" altLang="ko-KR" dirty="0"/>
              <a:t>up on new image</a:t>
            </a:r>
          </a:p>
          <a:p>
            <a:pPr latinLnBrk="0"/>
            <a:r>
              <a:rPr lang="en-US" altLang="ko-KR" dirty="0"/>
              <a:t>associate add using Elastic IP</a:t>
            </a:r>
          </a:p>
          <a:p>
            <a:pPr latinLnBrk="0"/>
            <a:r>
              <a:rPr lang="en-US" altLang="ko-KR" dirty="0"/>
              <a:t>disassociate add</a:t>
            </a:r>
            <a:endParaRPr lang="ko-KR" altLang="ko-KR" dirty="0"/>
          </a:p>
          <a:p>
            <a:pPr latinLnBrk="0"/>
            <a:r>
              <a:rPr lang="en-US" altLang="ko-KR" dirty="0"/>
              <a:t>release IP</a:t>
            </a:r>
          </a:p>
          <a:p>
            <a:pPr latinLnBrk="0"/>
            <a:endParaRPr lang="ko-KR" altLang="ko-KR" dirty="0"/>
          </a:p>
          <a:p>
            <a:endParaRPr lang="ko-KR" altLang="en-US" dirty="0"/>
          </a:p>
        </p:txBody>
      </p:sp>
    </p:spTree>
    <p:extLst>
      <p:ext uri="{BB962C8B-B14F-4D97-AF65-F5344CB8AC3E}">
        <p14:creationId xmlns:p14="http://schemas.microsoft.com/office/powerpoint/2010/main" val="213080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stress test</a:t>
            </a:r>
            <a:endParaRPr lang="ko-KR" altLang="en-US" dirty="0"/>
          </a:p>
        </p:txBody>
      </p:sp>
      <p:sp>
        <p:nvSpPr>
          <p:cNvPr id="3" name="내용 개체 틀 2"/>
          <p:cNvSpPr>
            <a:spLocks noGrp="1"/>
          </p:cNvSpPr>
          <p:nvPr>
            <p:ph sz="quarter" idx="10"/>
          </p:nvPr>
        </p:nvSpPr>
        <p:spPr/>
        <p:txBody>
          <a:bodyPr/>
          <a:lstStyle/>
          <a:p>
            <a:pPr lvl="1" latinLnBrk="0"/>
            <a:r>
              <a:rPr lang="en-US" altLang="ko-KR" dirty="0"/>
              <a:t>$ </a:t>
            </a:r>
            <a:r>
              <a:rPr lang="en-US" altLang="ko-KR" dirty="0" err="1"/>
              <a:t>ssh</a:t>
            </a:r>
            <a:r>
              <a:rPr lang="en-US" altLang="ko-KR" dirty="0"/>
              <a:t> -</a:t>
            </a:r>
            <a:r>
              <a:rPr lang="en-US" altLang="ko-KR" dirty="0" err="1"/>
              <a:t>i</a:t>
            </a:r>
            <a:r>
              <a:rPr lang="en-US" altLang="ko-KR" dirty="0"/>
              <a:t> "</a:t>
            </a:r>
            <a:r>
              <a:rPr lang="en-US" altLang="ko-KR" dirty="0" err="1"/>
              <a:t>rokeypair.pem</a:t>
            </a:r>
            <a:r>
              <a:rPr lang="en-US" altLang="ko-KR" dirty="0"/>
              <a:t>" ubuntu@ec2-52-79-160-13.ap-northeast-2.compute.amazonaws.com</a:t>
            </a:r>
            <a:endParaRPr lang="ko-KR" altLang="ko-KR" dirty="0"/>
          </a:p>
          <a:p>
            <a:pPr lvl="1" latinLnBrk="0"/>
            <a:r>
              <a:rPr lang="en-US" altLang="ko-KR" dirty="0"/>
              <a:t>$ </a:t>
            </a:r>
            <a:r>
              <a:rPr lang="en-US" altLang="ko-KR" dirty="0" err="1"/>
              <a:t>sudo</a:t>
            </a:r>
            <a:r>
              <a:rPr lang="en-US" altLang="ko-KR" dirty="0"/>
              <a:t> apt-get update</a:t>
            </a:r>
            <a:endParaRPr lang="ko-KR" altLang="ko-KR" dirty="0"/>
          </a:p>
          <a:p>
            <a:pPr lvl="1" latinLnBrk="0"/>
            <a:r>
              <a:rPr lang="en-US" altLang="ko-KR" dirty="0"/>
              <a:t>$ </a:t>
            </a:r>
            <a:r>
              <a:rPr lang="en-US" altLang="ko-KR" dirty="0" err="1"/>
              <a:t>sudo</a:t>
            </a:r>
            <a:r>
              <a:rPr lang="en-US" altLang="ko-KR" dirty="0"/>
              <a:t> apt-get install apache2-utils  //ab install</a:t>
            </a:r>
            <a:endParaRPr lang="ko-KR" altLang="ko-KR" dirty="0"/>
          </a:p>
          <a:p>
            <a:pPr lvl="1" latinLnBrk="0"/>
            <a:r>
              <a:rPr lang="en-US" altLang="ko-KR" dirty="0"/>
              <a:t>$ab -n 400 -c 1 </a:t>
            </a:r>
            <a:r>
              <a:rPr lang="en-US" altLang="ko-KR" dirty="0">
                <a:hlinkClick r:id="rId2"/>
              </a:rPr>
              <a:t>http://52.192.45.406/</a:t>
            </a:r>
            <a:endParaRPr lang="ko-KR" altLang="ko-KR" dirty="0"/>
          </a:p>
          <a:p>
            <a:pPr lvl="1" latinLnBrk="0"/>
            <a:endParaRPr lang="ko-KR" altLang="ko-KR" dirty="0"/>
          </a:p>
        </p:txBody>
      </p:sp>
    </p:spTree>
    <p:extLst>
      <p:ext uri="{BB962C8B-B14F-4D97-AF65-F5344CB8AC3E}">
        <p14:creationId xmlns:p14="http://schemas.microsoft.com/office/powerpoint/2010/main" val="1289090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ELB (Elastic Load Balance)</a:t>
            </a:r>
            <a:endParaRPr lang="ko-KR" altLang="en-US" dirty="0"/>
          </a:p>
        </p:txBody>
      </p:sp>
      <p:sp>
        <p:nvSpPr>
          <p:cNvPr id="3" name="내용 개체 틀 2"/>
          <p:cNvSpPr>
            <a:spLocks noGrp="1"/>
          </p:cNvSpPr>
          <p:nvPr>
            <p:ph sz="quarter" idx="10"/>
          </p:nvPr>
        </p:nvSpPr>
        <p:spPr/>
        <p:txBody>
          <a:bodyPr/>
          <a:lstStyle/>
          <a:p>
            <a:pPr lvl="1" latinLnBrk="0"/>
            <a:r>
              <a:rPr lang="en-US" altLang="ko-KR" dirty="0"/>
              <a:t>$</a:t>
            </a:r>
            <a:r>
              <a:rPr lang="en-US" altLang="ko-KR" dirty="0" err="1"/>
              <a:t>sudo</a:t>
            </a:r>
            <a:r>
              <a:rPr lang="en-US" altLang="ko-KR" dirty="0"/>
              <a:t> apt-get install php5</a:t>
            </a:r>
            <a:endParaRPr lang="ko-KR" altLang="ko-KR" dirty="0"/>
          </a:p>
          <a:p>
            <a:pPr lvl="1" latinLnBrk="0"/>
            <a:r>
              <a:rPr lang="en-US" altLang="ko-KR" dirty="0"/>
              <a:t>$cd /</a:t>
            </a:r>
            <a:r>
              <a:rPr lang="en-US" altLang="ko-KR" dirty="0" err="1"/>
              <a:t>var</a:t>
            </a:r>
            <a:r>
              <a:rPr lang="en-US" altLang="ko-KR" dirty="0"/>
              <a:t>/www/html</a:t>
            </a:r>
            <a:endParaRPr lang="ko-KR" altLang="ko-KR" dirty="0"/>
          </a:p>
          <a:p>
            <a:pPr lvl="1" latinLnBrk="0"/>
            <a:r>
              <a:rPr lang="en-US" altLang="ko-KR" dirty="0" err="1"/>
              <a:t>sudo</a:t>
            </a:r>
            <a:r>
              <a:rPr lang="en-US" altLang="ko-KR" dirty="0"/>
              <a:t> vi </a:t>
            </a:r>
            <a:r>
              <a:rPr lang="en-US" altLang="ko-KR" dirty="0" err="1"/>
              <a:t>index.php</a:t>
            </a:r>
            <a:endParaRPr lang="ko-KR" altLang="ko-KR" dirty="0"/>
          </a:p>
          <a:p>
            <a:pPr lvl="1" latinLnBrk="0"/>
            <a:r>
              <a:rPr lang="en-US" altLang="ko-KR" dirty="0"/>
              <a:t>$</a:t>
            </a:r>
            <a:r>
              <a:rPr lang="en-US" altLang="ko-KR" dirty="0" err="1"/>
              <a:t>sudo</a:t>
            </a:r>
            <a:r>
              <a:rPr lang="en-US" altLang="ko-KR" dirty="0"/>
              <a:t> tail -f /</a:t>
            </a:r>
            <a:r>
              <a:rPr lang="en-US" altLang="ko-KR" dirty="0" err="1"/>
              <a:t>var</a:t>
            </a:r>
            <a:r>
              <a:rPr lang="en-US" altLang="ko-KR" dirty="0"/>
              <a:t>/log/apache2/access.log</a:t>
            </a:r>
            <a:endParaRPr lang="ko-KR" altLang="ko-KR" dirty="0"/>
          </a:p>
          <a:p>
            <a:pPr lvl="1" latinLnBrk="0"/>
            <a:r>
              <a:rPr lang="ko-KR" altLang="ko-KR" dirty="0"/>
              <a:t>$</a:t>
            </a:r>
            <a:r>
              <a:rPr lang="ko-KR" altLang="ko-KR" dirty="0" err="1"/>
              <a:t>ab</a:t>
            </a:r>
            <a:r>
              <a:rPr lang="ko-KR" altLang="ko-KR" dirty="0"/>
              <a:t> -</a:t>
            </a:r>
            <a:r>
              <a:rPr lang="ko-KR" altLang="ko-KR" dirty="0" err="1"/>
              <a:t>n</a:t>
            </a:r>
            <a:r>
              <a:rPr lang="ko-KR" altLang="ko-KR" dirty="0"/>
              <a:t> 400 -c 1 http:52.192....</a:t>
            </a:r>
          </a:p>
          <a:p>
            <a:pPr lvl="1" latinLnBrk="0"/>
            <a:endParaRPr lang="ko-KR" altLang="ko-KR" dirty="0"/>
          </a:p>
        </p:txBody>
      </p:sp>
    </p:spTree>
    <p:extLst>
      <p:ext uri="{BB962C8B-B14F-4D97-AF65-F5344CB8AC3E}">
        <p14:creationId xmlns:p14="http://schemas.microsoft.com/office/powerpoint/2010/main" val="3042858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17911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a:solidFill>
                  <a:schemeClr val="bg1"/>
                </a:solidFill>
              </a:rPr>
              <a:t>AWS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800" b="1" dirty="0">
                  <a:solidFill>
                    <a:schemeClr val="bg1"/>
                  </a:solidFill>
                  <a:latin typeface="나눔스퀘어 ExtraBold" panose="020B0600000101010101" pitchFamily="50" charset="-127"/>
                  <a:ea typeface="나눔스퀘어 ExtraBold" panose="020B0600000101010101" pitchFamily="50" charset="-127"/>
                </a:rPr>
                <a:t>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3719435" cy="523220"/>
            <a:chOff x="1191929" y="2733040"/>
            <a:chExt cx="3719435"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7" y="2733040"/>
              <a:ext cx="306139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3821820" cy="562613"/>
            <a:chOff x="1191929" y="2693647"/>
            <a:chExt cx="3821820"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6" y="2693647"/>
              <a:ext cx="3337393"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a:t>Python3 in EC2 instance</a:t>
            </a:r>
          </a:p>
          <a:p>
            <a:r>
              <a:rPr lang="en-US" altLang="ko-KR" dirty="0"/>
              <a:t>FileZilla</a:t>
            </a:r>
          </a:p>
          <a:p>
            <a:pPr lvl="1"/>
            <a:r>
              <a:rPr lang="en-US" altLang="ko-KR" u="sng" dirty="0"/>
              <a:t>SFTP</a:t>
            </a:r>
          </a:p>
          <a:p>
            <a:r>
              <a:rPr lang="en-US" altLang="ko-KR" dirty="0" err="1"/>
              <a:t>Webstream</a:t>
            </a:r>
            <a:r>
              <a:rPr lang="en-US" altLang="ko-KR" dirty="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899687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783970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787078" y="1435607"/>
            <a:ext cx="9657402" cy="5108627"/>
          </a:xfrm>
        </p:spPr>
        <p:txBody>
          <a:bodyPr>
            <a:normAutofit/>
          </a:bodyPr>
          <a:lstStyle/>
          <a:p>
            <a:pPr>
              <a:buFont typeface="Wingdings" panose="05000000000000000000" pitchFamily="2" charset="2"/>
              <a:buChar char="u"/>
            </a:pPr>
            <a:r>
              <a:rPr lang="en-US" altLang="ko" dirty="0">
                <a:latin typeface="Arial" panose="020B0604020202020204" pitchFamily="34" charset="0"/>
              </a:rPr>
              <a:t>install python3 on CentOS</a:t>
            </a:r>
            <a:endParaRPr lang="ko" altLang="en-US" dirty="0">
              <a:latin typeface="Arial" panose="020B0604020202020204" pitchFamily="34" charset="0"/>
            </a:endParaRPr>
          </a:p>
          <a:p>
            <a:r>
              <a:rPr lang="en-US" altLang="ko" sz="2400" dirty="0">
                <a:latin typeface="Arial" panose="020B0604020202020204" pitchFamily="34" charset="0"/>
              </a:rPr>
              <a:t>yum update -y</a:t>
            </a:r>
            <a:endParaRPr lang="ko" altLang="en-US" sz="2400" dirty="0">
              <a:latin typeface="Arial" panose="020B0604020202020204" pitchFamily="34" charset="0"/>
            </a:endParaRPr>
          </a:p>
          <a:p>
            <a:r>
              <a:rPr lang="en-US" altLang="ko" sz="2400" dirty="0">
                <a:latin typeface="Arial" panose="020B0604020202020204" pitchFamily="34" charset="0"/>
              </a:rPr>
              <a:t>yum install -y python3</a:t>
            </a:r>
            <a:endParaRPr lang="ko" altLang="en-US" sz="2400" dirty="0">
              <a:latin typeface="Arial" panose="020B0604020202020204" pitchFamily="34" charset="0"/>
            </a:endParaRPr>
          </a:p>
          <a:p>
            <a:r>
              <a:rPr lang="en-US" altLang="ko" sz="2400" dirty="0">
                <a:latin typeface="Arial" panose="020B0604020202020204" pitchFamily="34" charset="0"/>
              </a:rPr>
              <a:t>python3</a:t>
            </a:r>
            <a:endParaRPr lang="ko" altLang="en-US" sz="2400" dirty="0">
              <a:latin typeface="Arial" panose="020B0604020202020204" pitchFamily="34" charset="0"/>
            </a:endParaRPr>
          </a:p>
          <a:p>
            <a:endParaRPr lang="ko-KR" altLang="en-US" dirty="0"/>
          </a:p>
        </p:txBody>
      </p:sp>
    </p:spTree>
    <p:extLst>
      <p:ext uri="{BB962C8B-B14F-4D97-AF65-F5344CB8AC3E}">
        <p14:creationId xmlns:p14="http://schemas.microsoft.com/office/powerpoint/2010/main" val="1337179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2</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과금관리</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Elastic IP &amp;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Autoscaling</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IAM</a:t>
            </a: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3130604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S3</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S3 bucket  </a:t>
            </a:r>
            <a:r>
              <a:rPr lang="ko-KR" altLang="en-US" dirty="0"/>
              <a:t>생성</a:t>
            </a:r>
            <a:endParaRPr lang="en-US" altLang="ko-KR" dirty="0"/>
          </a:p>
          <a:p>
            <a:pPr marL="342900" indent="-342900">
              <a:buFont typeface="Wingdings" panose="05000000000000000000" pitchFamily="2" charset="2"/>
              <a:buChar char="§"/>
            </a:pPr>
            <a:r>
              <a:rPr lang="en-US" altLang="ko-KR" dirty="0"/>
              <a:t>File upload</a:t>
            </a:r>
          </a:p>
          <a:p>
            <a:pPr marL="342900" indent="-342900">
              <a:buFont typeface="Wingdings" panose="05000000000000000000" pitchFamily="2" charset="2"/>
              <a:buChar char="§"/>
            </a:pPr>
            <a:r>
              <a:rPr lang="en-US" altLang="ko-KR" dirty="0"/>
              <a:t>Static web site hosting</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77514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S3</a:t>
            </a:r>
            <a:endParaRPr lang="ko-KR" altLang="en-US" dirty="0"/>
          </a:p>
        </p:txBody>
      </p:sp>
      <p:sp>
        <p:nvSpPr>
          <p:cNvPr id="5" name="내용 개체 틀 4"/>
          <p:cNvSpPr>
            <a:spLocks noGrp="1"/>
          </p:cNvSpPr>
          <p:nvPr>
            <p:ph sz="quarter" idx="10"/>
          </p:nvPr>
        </p:nvSpPr>
        <p:spPr>
          <a:xfrm>
            <a:off x="539496" y="1435608"/>
            <a:ext cx="9904984" cy="5335582"/>
          </a:xfrm>
        </p:spPr>
        <p:txBody>
          <a:bodyPr>
            <a:noAutofit/>
          </a:bodyPr>
          <a:lstStyle/>
          <a:p>
            <a:pPr latinLnBrk="0"/>
            <a:r>
              <a:rPr lang="en-US" altLang="ko-KR" dirty="0"/>
              <a:t>S3 Simple Storage Service</a:t>
            </a:r>
            <a:endParaRPr lang="ko-KR" altLang="ko-KR" dirty="0"/>
          </a:p>
          <a:p>
            <a:pPr latinLnBrk="0"/>
            <a:r>
              <a:rPr lang="ko-KR" altLang="ko-KR" dirty="0" err="1"/>
              <a:t>클라우드</a:t>
            </a:r>
            <a:r>
              <a:rPr lang="ko-KR" altLang="ko-KR" dirty="0"/>
              <a:t> </a:t>
            </a:r>
            <a:r>
              <a:rPr lang="ko-KR" altLang="en-US" dirty="0"/>
              <a:t>객체 </a:t>
            </a:r>
            <a:r>
              <a:rPr lang="ko-KR" altLang="ko-KR" dirty="0"/>
              <a:t>스토리지, </a:t>
            </a:r>
            <a:endParaRPr lang="en-US" altLang="ko-KR" dirty="0"/>
          </a:p>
          <a:p>
            <a:pPr latinLnBrk="0"/>
            <a:r>
              <a:rPr lang="ko-KR" altLang="ko-KR" dirty="0"/>
              <a:t>콘텐츠 저장 및 전송, 빅데이터 분석, </a:t>
            </a:r>
            <a:r>
              <a:rPr lang="ko-KR" altLang="ko-KR" dirty="0" err="1"/>
              <a:t>backup</a:t>
            </a:r>
            <a:endParaRPr lang="ko-KR" altLang="ko-KR" dirty="0"/>
          </a:p>
          <a:p>
            <a:pPr latinLnBrk="0"/>
            <a:r>
              <a:rPr lang="ko-KR" altLang="ko-KR" dirty="0" err="1"/>
              <a:t>bucket</a:t>
            </a:r>
            <a:r>
              <a:rPr lang="ko-KR" altLang="ko-KR" dirty="0"/>
              <a:t> 생성하고 객체를 버킷에 저장</a:t>
            </a:r>
            <a:endParaRPr lang="en-US" altLang="ko-KR" dirty="0"/>
          </a:p>
          <a:p>
            <a:pPr latinLnBrk="0"/>
            <a:r>
              <a:rPr lang="en-US" altLang="ko-KR" dirty="0"/>
              <a:t>naming: no upper case, no underscore</a:t>
            </a:r>
          </a:p>
          <a:p>
            <a:pPr latinLnBrk="0">
              <a:lnSpc>
                <a:spcPct val="160000"/>
              </a:lnSpc>
            </a:pPr>
            <a:r>
              <a:rPr lang="en-US" altLang="ko-KR" dirty="0"/>
              <a:t>AWS Management Console</a:t>
            </a:r>
            <a:r>
              <a:rPr lang="ko-KR" altLang="en-US" dirty="0"/>
              <a:t>을 통해 </a:t>
            </a:r>
            <a:r>
              <a:rPr lang="en-US" altLang="ko-KR" dirty="0"/>
              <a:t>Amazon S3 </a:t>
            </a:r>
            <a:r>
              <a:rPr lang="ko-KR" altLang="en-US" dirty="0"/>
              <a:t>리소스에 액세스하고 관리</a:t>
            </a:r>
            <a:endParaRPr lang="en-US" altLang="ko-KR" dirty="0"/>
          </a:p>
          <a:p>
            <a:pPr latinLnBrk="0"/>
            <a:r>
              <a:rPr lang="en-US" altLang="ko-KR" dirty="0"/>
              <a:t>Amazon S3 vs Amazon S3 Glacier</a:t>
            </a:r>
            <a:endParaRPr lang="ko-KR" altLang="ko-KR" dirty="0"/>
          </a:p>
          <a:p>
            <a:endParaRPr lang="ko-KR" altLang="en-US" dirty="0"/>
          </a:p>
        </p:txBody>
      </p:sp>
    </p:spTree>
    <p:extLst>
      <p:ext uri="{BB962C8B-B14F-4D97-AF65-F5344CB8AC3E}">
        <p14:creationId xmlns:p14="http://schemas.microsoft.com/office/powerpoint/2010/main" val="1797011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3900" y="1685774"/>
            <a:ext cx="7602740" cy="4178082"/>
          </a:xfrm>
          <a:prstGeom prst="rect">
            <a:avLst/>
          </a:prstGeom>
        </p:spPr>
      </p:pic>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3"/>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207548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2"/>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0580" y="1935127"/>
            <a:ext cx="6993391" cy="3561906"/>
          </a:xfrm>
          <a:prstGeom prst="rect">
            <a:avLst/>
          </a:prstGeom>
        </p:spPr>
      </p:pic>
    </p:spTree>
    <p:extLst>
      <p:ext uri="{BB962C8B-B14F-4D97-AF65-F5344CB8AC3E}">
        <p14:creationId xmlns:p14="http://schemas.microsoft.com/office/powerpoint/2010/main" val="1271572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Access</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39496" y="1435608"/>
            <a:ext cx="10641648" cy="4974336"/>
          </a:xfrm>
        </p:spPr>
        <p:txBody>
          <a:bodyPr>
            <a:normAutofit/>
          </a:bodyPr>
          <a:lstStyle/>
          <a:p>
            <a:r>
              <a:rPr lang="en-US" altLang="ko" sz="2800" dirty="0">
                <a:latin typeface="맑은 고딕" panose="020B0503020000020004" pitchFamily="50" charset="-127"/>
                <a:ea typeface="맑은 고딕" panose="020B0503020000020004" pitchFamily="50" charset="-127"/>
              </a:rPr>
              <a:t>Bucket</a:t>
            </a:r>
          </a:p>
          <a:p>
            <a:r>
              <a:rPr lang="en-US" altLang="ko" dirty="0">
                <a:latin typeface="맑은 고딕" panose="020B0503020000020004" pitchFamily="50" charset="-127"/>
                <a:ea typeface="맑은 고딕" panose="020B0503020000020004" pitchFamily="50" charset="-127"/>
              </a:rPr>
              <a:t>Permission </a:t>
            </a:r>
            <a:endParaRPr lang="ko" altLang="en-US" b="0" dirty="0">
              <a:latin typeface="맑은 고딕" panose="020B0503020000020004" pitchFamily="50" charset="-127"/>
              <a:ea typeface="맑은 고딕" panose="020B0503020000020004" pitchFamily="50" charset="-127"/>
            </a:endParaRPr>
          </a:p>
          <a:p>
            <a:pPr lvl="1"/>
            <a:r>
              <a:rPr lang="en-US" altLang="ko-KR" sz="2400" dirty="0"/>
              <a:t>Block public access</a:t>
            </a:r>
          </a:p>
          <a:p>
            <a:pPr lvl="1"/>
            <a:r>
              <a:rPr lang="en-US" altLang="ko-KR" sz="2400" dirty="0"/>
              <a:t>Bucket policy</a:t>
            </a:r>
          </a:p>
          <a:p>
            <a:pPr lvl="3"/>
            <a:r>
              <a:rPr lang="en-US" altLang="ko-KR" sz="2400" dirty="0"/>
              <a:t>Edit </a:t>
            </a:r>
            <a:r>
              <a:rPr lang="en-US" altLang="ko-KR" sz="2400" dirty="0">
                <a:sym typeface="Wingdings" panose="05000000000000000000" pitchFamily="2" charset="2"/>
              </a:rPr>
              <a:t> policy generator</a:t>
            </a:r>
            <a:endParaRPr lang="ko-KR" altLang="en-US" sz="2400" dirty="0"/>
          </a:p>
        </p:txBody>
      </p:sp>
    </p:spTree>
    <p:extLst>
      <p:ext uri="{BB962C8B-B14F-4D97-AF65-F5344CB8AC3E}">
        <p14:creationId xmlns:p14="http://schemas.microsoft.com/office/powerpoint/2010/main" val="1326009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Access</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39496" y="1435608"/>
            <a:ext cx="10641648" cy="3101668"/>
          </a:xfrm>
        </p:spPr>
        <p:txBody>
          <a:bodyPr>
            <a:normAutofit/>
          </a:bodyPr>
          <a:lstStyle/>
          <a:p>
            <a:r>
              <a:rPr lang="en-US" altLang="ko" dirty="0"/>
              <a:t>bucket</a:t>
            </a:r>
          </a:p>
          <a:p>
            <a:r>
              <a:rPr lang="en-US" altLang="ko" dirty="0"/>
              <a:t>create</a:t>
            </a:r>
          </a:p>
          <a:p>
            <a:r>
              <a:rPr lang="en-US" altLang="ko" b="0" dirty="0"/>
              <a:t>open</a:t>
            </a:r>
          </a:p>
          <a:p>
            <a:r>
              <a:rPr lang="en-US" altLang="ko" dirty="0"/>
              <a:t>Object Action </a:t>
            </a:r>
          </a:p>
          <a:p>
            <a:pPr lvl="1"/>
            <a:r>
              <a:rPr lang="en-US" altLang="ko" sz="2400" b="0" dirty="0">
                <a:latin typeface="Arial" panose="020B0604020202020204" pitchFamily="34" charset="0"/>
                <a:cs typeface="Arial" panose="020B0604020202020204" pitchFamily="34" charset="0"/>
              </a:rPr>
              <a:t>Share with a </a:t>
            </a:r>
            <a:r>
              <a:rPr lang="en-US" altLang="ko" sz="2400" b="0" dirty="0" err="1">
                <a:latin typeface="Arial" panose="020B0604020202020204" pitchFamily="34" charset="0"/>
                <a:cs typeface="Arial" panose="020B0604020202020204" pitchFamily="34" charset="0"/>
              </a:rPr>
              <a:t>presigned</a:t>
            </a:r>
            <a:r>
              <a:rPr lang="en-US" altLang="ko" sz="2400" b="0" dirty="0">
                <a:latin typeface="Arial" panose="020B0604020202020204" pitchFamily="34" charset="0"/>
                <a:cs typeface="Arial" panose="020B0604020202020204" pitchFamily="34" charset="0"/>
              </a:rPr>
              <a:t> URL</a:t>
            </a:r>
            <a:endParaRPr lang="ko" alt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4389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A0119D9-9E6B-7704-13A5-24ABBB469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1" y="903514"/>
            <a:ext cx="8523514" cy="5562600"/>
          </a:xfrm>
          <a:prstGeom prst="rect">
            <a:avLst/>
          </a:prstGeom>
        </p:spPr>
      </p:pic>
      <p:sp>
        <p:nvSpPr>
          <p:cNvPr id="4" name="TextBox 3">
            <a:extLst>
              <a:ext uri="{FF2B5EF4-FFF2-40B4-BE49-F238E27FC236}">
                <a16:creationId xmlns:a16="http://schemas.microsoft.com/office/drawing/2014/main" id="{7E7F306D-F6BF-388E-D32F-C57B5C8E0361}"/>
              </a:ext>
            </a:extLst>
          </p:cNvPr>
          <p:cNvSpPr txBox="1"/>
          <p:nvPr/>
        </p:nvSpPr>
        <p:spPr>
          <a:xfrm>
            <a:off x="7783286" y="620486"/>
            <a:ext cx="2852057" cy="400110"/>
          </a:xfrm>
          <a:prstGeom prst="rect">
            <a:avLst/>
          </a:prstGeom>
          <a:noFill/>
        </p:spPr>
        <p:txBody>
          <a:bodyPr wrap="square" rtlCol="0">
            <a:spAutoFit/>
          </a:bodyPr>
          <a:lstStyle/>
          <a:p>
            <a:r>
              <a:rPr lang="en-US" altLang="ko-KR" sz="2000" b="1" dirty="0"/>
              <a:t>AWS</a:t>
            </a:r>
            <a:r>
              <a:rPr lang="ko-KR" altLang="en-US" sz="2000" b="1" dirty="0"/>
              <a:t> </a:t>
            </a:r>
            <a:r>
              <a:rPr lang="en-US" altLang="ko-KR" sz="2000" b="1" dirty="0"/>
              <a:t>Architect</a:t>
            </a:r>
            <a:endParaRPr lang="ko-KR" altLang="en-US" sz="2000" b="1" dirty="0"/>
          </a:p>
        </p:txBody>
      </p:sp>
    </p:spTree>
    <p:extLst>
      <p:ext uri="{BB962C8B-B14F-4D97-AF65-F5344CB8AC3E}">
        <p14:creationId xmlns:p14="http://schemas.microsoft.com/office/powerpoint/2010/main" val="2594300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Permission/Security</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39496" y="1435608"/>
            <a:ext cx="10641648" cy="5069364"/>
          </a:xfrm>
        </p:spPr>
        <p:txBody>
          <a:bodyPr>
            <a:normAutofit/>
          </a:bodyPr>
          <a:lstStyle/>
          <a:p>
            <a:r>
              <a:rPr lang="en-US" altLang="ko" sz="2800" dirty="0"/>
              <a:t>User-based</a:t>
            </a:r>
          </a:p>
          <a:p>
            <a:pPr lvl="1"/>
            <a:r>
              <a:rPr lang="en-US" altLang="ko" sz="2800" dirty="0">
                <a:latin typeface="Arial" panose="020B0604020202020204" pitchFamily="34" charset="0"/>
                <a:cs typeface="Arial" panose="020B0604020202020204" pitchFamily="34" charset="0"/>
              </a:rPr>
              <a:t>IAM policies</a:t>
            </a:r>
          </a:p>
          <a:p>
            <a:r>
              <a:rPr lang="en-US" altLang="ko" sz="2800" dirty="0"/>
              <a:t>Resource based</a:t>
            </a:r>
          </a:p>
          <a:p>
            <a:pPr lvl="1"/>
            <a:r>
              <a:rPr lang="en-US" altLang="ko" sz="2800" dirty="0">
                <a:latin typeface="Arial" panose="020B0604020202020204" pitchFamily="34" charset="0"/>
                <a:cs typeface="Arial" panose="020B0604020202020204" pitchFamily="34" charset="0"/>
              </a:rPr>
              <a:t>Bucket policy </a:t>
            </a:r>
          </a:p>
          <a:p>
            <a:pPr lvl="1"/>
            <a:r>
              <a:rPr lang="en-US" altLang="ko" sz="2800" dirty="0">
                <a:latin typeface="Arial" panose="020B0604020202020204" pitchFamily="34" charset="0"/>
                <a:cs typeface="Arial" panose="020B0604020202020204" pitchFamily="34" charset="0"/>
              </a:rPr>
              <a:t>ACL (Access Control List) : object, Bucket</a:t>
            </a:r>
          </a:p>
          <a:p>
            <a:endParaRPr lang="ko" alt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478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normAutofit/>
          </a:bodyPr>
          <a:lstStyle/>
          <a:p>
            <a:r>
              <a:rPr lang="en-US" altLang="ko-KR" dirty="0"/>
              <a:t>S3</a:t>
            </a:r>
            <a:r>
              <a:rPr lang="ko-KR" altLang="en-US" dirty="0"/>
              <a:t> </a:t>
            </a:r>
            <a:r>
              <a:rPr lang="en-US" altLang="ko-KR" dirty="0"/>
              <a:t>Access - P</a:t>
            </a:r>
            <a:r>
              <a:rPr lang="en-US" altLang="ko" sz="3200" dirty="0">
                <a:latin typeface="맑은 고딕" panose="020B0503020000020004" pitchFamily="50" charset="-127"/>
                <a:ea typeface="맑은 고딕" panose="020B0503020000020004" pitchFamily="50" charset="-127"/>
              </a:rPr>
              <a:t>olicy generator</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21208" y="1236408"/>
            <a:ext cx="10641648" cy="5173536"/>
          </a:xfrm>
        </p:spPr>
        <p:txBody>
          <a:bodyPr>
            <a:normAutofit lnSpcReduction="10000"/>
          </a:bodyPr>
          <a:lstStyle/>
          <a:p>
            <a:r>
              <a:rPr lang="en-US" altLang="ko" dirty="0"/>
              <a:t>step1: select policy type: S3Bucket policy</a:t>
            </a:r>
            <a:endParaRPr lang="ko" altLang="en-US" dirty="0"/>
          </a:p>
          <a:p>
            <a:r>
              <a:rPr lang="en-US" altLang="ko" dirty="0"/>
              <a:t>step2: Add Statements</a:t>
            </a:r>
            <a:endParaRPr lang="ko" altLang="en-US" dirty="0"/>
          </a:p>
          <a:p>
            <a:pPr lvl="1"/>
            <a:r>
              <a:rPr lang="ko" altLang="en-US" sz="2400" dirty="0">
                <a:latin typeface="Arial" panose="020B0604020202020204" pitchFamily="34" charset="0"/>
                <a:cs typeface="Arial" panose="020B0604020202020204" pitchFamily="34" charset="0"/>
              </a:rPr>
              <a:t> </a:t>
            </a:r>
            <a:r>
              <a:rPr lang="en-US" altLang="ko" sz="2400" dirty="0">
                <a:latin typeface="Arial" panose="020B0604020202020204" pitchFamily="34" charset="0"/>
                <a:cs typeface="Arial" panose="020B0604020202020204" pitchFamily="34" charset="0"/>
              </a:rPr>
              <a:t>Effect: Allow</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principal: * //anyone</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AWS service: Amazon S3</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Actions: Get objects</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ARN: arn:aws:s3:::cwbucket3</a:t>
            </a:r>
            <a:r>
              <a:rPr lang="en-US" altLang="ko" sz="2400" b="1" dirty="0">
                <a:solidFill>
                  <a:srgbClr val="FF0000"/>
                </a:solidFill>
                <a:latin typeface="Arial" panose="020B0604020202020204" pitchFamily="34" charset="0"/>
                <a:cs typeface="Arial" panose="020B0604020202020204" pitchFamily="34" charset="0"/>
              </a:rPr>
              <a:t>/*</a:t>
            </a:r>
            <a:r>
              <a:rPr lang="ko" altLang="en-US" sz="2400" b="1" dirty="0">
                <a:solidFill>
                  <a:srgbClr val="FF0000"/>
                </a:solidFill>
                <a:latin typeface="Arial" panose="020B0604020202020204" pitchFamily="34" charset="0"/>
                <a:cs typeface="Arial" panose="020B0604020202020204" pitchFamily="34" charset="0"/>
              </a:rPr>
              <a:t> </a:t>
            </a:r>
            <a:r>
              <a:rPr lang="ko" altLang="en-US" sz="2400" b="0" dirty="0">
                <a:latin typeface="Arial" panose="020B0604020202020204" pitchFamily="34" charset="0"/>
                <a:cs typeface="Arial" panose="020B0604020202020204" pitchFamily="34" charset="0"/>
              </a:rPr>
              <a:t>     </a:t>
            </a:r>
            <a:r>
              <a:rPr lang="en-US" altLang="ko" sz="2400" b="0" dirty="0">
                <a:latin typeface="Arial" panose="020B0604020202020204" pitchFamily="34" charset="0"/>
                <a:cs typeface="Arial" panose="020B0604020202020204" pitchFamily="34" charset="0"/>
              </a:rPr>
              <a:t>//copy S3 bucket ARN (cwbucket2/properties) here</a:t>
            </a:r>
            <a:endParaRPr lang="ko" altLang="en-US" sz="2400" b="0" dirty="0">
              <a:latin typeface="Arial" panose="020B0604020202020204" pitchFamily="34" charset="0"/>
              <a:cs typeface="Arial" panose="020B0604020202020204" pitchFamily="34" charset="0"/>
            </a:endParaRPr>
          </a:p>
          <a:p>
            <a:r>
              <a:rPr lang="en-US" altLang="ko" b="0" dirty="0"/>
              <a:t>add statement</a:t>
            </a:r>
            <a:endParaRPr lang="ko" altLang="en-US" b="0" dirty="0"/>
          </a:p>
          <a:p>
            <a:r>
              <a:rPr lang="en-US" altLang="ko" b="0" dirty="0"/>
              <a:t>generate policy</a:t>
            </a:r>
            <a:endParaRPr lang="ko" altLang="en-US" b="0" dirty="0"/>
          </a:p>
          <a:p>
            <a:endParaRPr lang="ko-KR" altLang="en-US" dirty="0"/>
          </a:p>
        </p:txBody>
      </p:sp>
    </p:spTree>
    <p:extLst>
      <p:ext uri="{BB962C8B-B14F-4D97-AF65-F5344CB8AC3E}">
        <p14:creationId xmlns:p14="http://schemas.microsoft.com/office/powerpoint/2010/main" val="4179375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3</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RDS</a:t>
            </a:r>
          </a:p>
          <a:p>
            <a:pPr marL="800100" lvl="1" indent="-342900">
              <a:buFont typeface="Wingdings" panose="05000000000000000000" pitchFamily="2" charset="2"/>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in portal</a:t>
            </a: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RDS</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web data generator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51738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RDS : </a:t>
            </a:r>
            <a:r>
              <a:rPr lang="en-US" altLang="ko-KR" dirty="0"/>
              <a:t>Relational Database Service</a:t>
            </a:r>
            <a:br>
              <a:rPr lang="en-US" altLang="ko-KR" dirty="0"/>
            </a:b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Database engine</a:t>
            </a:r>
          </a:p>
          <a:p>
            <a:pPr marL="342900" indent="-342900">
              <a:buFont typeface="Wingdings" panose="05000000000000000000" pitchFamily="2" charset="2"/>
              <a:buChar char="§"/>
            </a:pPr>
            <a:r>
              <a:rPr lang="en-US" altLang="ko-KR" dirty="0"/>
              <a:t>RDS  </a:t>
            </a:r>
            <a:r>
              <a:rPr lang="ko-KR" altLang="en-US" dirty="0"/>
              <a:t>접속</a:t>
            </a:r>
            <a:endParaRPr lang="en-US" altLang="ko-KR" dirty="0"/>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35753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내용 개체 틀 4"/>
          <p:cNvSpPr>
            <a:spLocks noGrp="1"/>
          </p:cNvSpPr>
          <p:nvPr>
            <p:ph sz="quarter" idx="10"/>
          </p:nvPr>
        </p:nvSpPr>
        <p:spPr/>
        <p:txBody>
          <a:bodyPr/>
          <a:lstStyle/>
          <a:p>
            <a:r>
              <a:rPr lang="en-US" altLang="ko-KR" dirty="0"/>
              <a:t>30</a:t>
            </a:r>
            <a:r>
              <a:rPr lang="ko-KR" altLang="en-US" dirty="0"/>
              <a:t>분만에 만드는 </a:t>
            </a:r>
            <a:r>
              <a:rPr lang="en-US" altLang="ko-KR" dirty="0"/>
              <a:t>AWS </a:t>
            </a:r>
            <a:r>
              <a:rPr lang="ko-KR" altLang="en-US" dirty="0"/>
              <a:t>기반 빅데이터 분석 애플리케이션 </a:t>
            </a:r>
            <a:r>
              <a:rPr lang="en-US" altLang="ko-KR" dirty="0"/>
              <a:t>- </a:t>
            </a:r>
            <a:r>
              <a:rPr lang="ko-KR" altLang="en-US" dirty="0" err="1"/>
              <a:t>안효빈</a:t>
            </a:r>
            <a:r>
              <a:rPr lang="ko-KR" altLang="en-US" dirty="0"/>
              <a:t> </a:t>
            </a:r>
            <a:r>
              <a:rPr lang="ko-KR" altLang="en-US" dirty="0" err="1"/>
              <a:t>솔루션즈</a:t>
            </a:r>
            <a:r>
              <a:rPr lang="ko-KR" altLang="en-US" dirty="0"/>
              <a:t> </a:t>
            </a:r>
            <a:r>
              <a:rPr lang="ko-KR" altLang="en-US" dirty="0" err="1"/>
              <a:t>아키텍트</a:t>
            </a:r>
            <a:r>
              <a:rPr lang="en-US" altLang="ko-KR" dirty="0"/>
              <a:t>(AWS)</a:t>
            </a:r>
          </a:p>
          <a:p>
            <a:pPr marL="0" indent="0">
              <a:buNone/>
            </a:pPr>
            <a:endParaRPr lang="en-US" altLang="ko-KR" dirty="0"/>
          </a:p>
          <a:p>
            <a:pPr lvl="1"/>
            <a:r>
              <a:rPr lang="en-US" altLang="ko-KR" dirty="0"/>
              <a:t>https://www.youtube.com/watch?v=yTbdHLsnljM</a:t>
            </a:r>
            <a:endParaRPr lang="ko-KR" altLang="en-US" dirty="0"/>
          </a:p>
        </p:txBody>
      </p:sp>
    </p:spTree>
    <p:extLst>
      <p:ext uri="{BB962C8B-B14F-4D97-AF65-F5344CB8AC3E}">
        <p14:creationId xmlns:p14="http://schemas.microsoft.com/office/powerpoint/2010/main" val="2012752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reeform 25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Freeform 259"/>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Freeform 260"/>
          <p:cNvSpPr/>
          <p:nvPr/>
        </p:nvSpPr>
        <p:spPr>
          <a:xfrm>
            <a:off x="1292225" y="2130425"/>
            <a:ext cx="2238375" cy="650874"/>
          </a:xfrm>
          <a:custGeom>
            <a:avLst/>
            <a:gdLst>
              <a:gd name="connsiteX0" fmla="*/ 2240387 w 2238375"/>
              <a:gd name="connsiteY0" fmla="*/ 43513 h 650874"/>
              <a:gd name="connsiteX1" fmla="*/ 2240380 w 2238375"/>
              <a:gd name="connsiteY1" fmla="*/ 348455 h 650874"/>
              <a:gd name="connsiteX2" fmla="*/ 1104732 w 2238375"/>
              <a:gd name="connsiteY2" fmla="*/ 348453 h 650874"/>
              <a:gd name="connsiteX3" fmla="*/ 1104725 w 2238375"/>
              <a:gd name="connsiteY3" fmla="*/ 653395 h 650874"/>
              <a:gd name="connsiteX4" fmla="*/ 1104718 w 2238375"/>
              <a:gd name="connsiteY4" fmla="*/ 348453 h 650874"/>
              <a:gd name="connsiteX5" fmla="*/ 46727 w 2238375"/>
              <a:gd name="connsiteY5" fmla="*/ 348453 h 650874"/>
              <a:gd name="connsiteX6" fmla="*/ 46720 w 2238375"/>
              <a:gd name="connsiteY6" fmla="*/ 43510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8375" h="650874">
                <a:moveTo>
                  <a:pt x="2240387" y="43513"/>
                </a:moveTo>
                <a:cubicBezTo>
                  <a:pt x="2240387" y="211928"/>
                  <a:pt x="2240384" y="348455"/>
                  <a:pt x="2240380" y="348455"/>
                </a:cubicBezTo>
                <a:lnTo>
                  <a:pt x="1104732" y="348453"/>
                </a:lnTo>
                <a:cubicBezTo>
                  <a:pt x="1104728" y="348453"/>
                  <a:pt x="1104725" y="484980"/>
                  <a:pt x="1104725" y="653395"/>
                </a:cubicBezTo>
                <a:cubicBezTo>
                  <a:pt x="1104725" y="484980"/>
                  <a:pt x="1104722" y="348453"/>
                  <a:pt x="1104718" y="348453"/>
                </a:cubicBezTo>
                <a:lnTo>
                  <a:pt x="46727" y="348453"/>
                </a:lnTo>
                <a:cubicBezTo>
                  <a:pt x="46723" y="348453"/>
                  <a:pt x="46720" y="211925"/>
                  <a:pt x="46720" y="43510"/>
                </a:cubicBezTo>
              </a:path>
            </a:pathLst>
          </a:custGeom>
          <a:ln w="8254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Freeform 261"/>
          <p:cNvSpPr/>
          <p:nvPr/>
        </p:nvSpPr>
        <p:spPr>
          <a:xfrm>
            <a:off x="2381250" y="2774950"/>
            <a:ext cx="2457450" cy="82550"/>
          </a:xfrm>
          <a:custGeom>
            <a:avLst/>
            <a:gdLst>
              <a:gd name="connsiteX0" fmla="*/ 15704 w 2457450"/>
              <a:gd name="connsiteY0" fmla="*/ -35581 h 82550"/>
              <a:gd name="connsiteX1" fmla="*/ 2459957 w 2457450"/>
              <a:gd name="connsiteY1" fmla="*/ -35581 h 82550"/>
              <a:gd name="connsiteX2" fmla="*/ 2459957 w 2457450"/>
              <a:gd name="connsiteY2" fmla="*/ 53319 h 82550"/>
              <a:gd name="connsiteX3" fmla="*/ 15704 w 2457450"/>
              <a:gd name="connsiteY3" fmla="*/ 53319 h 82550"/>
              <a:gd name="connsiteX4" fmla="*/ 15704 w 2457450"/>
              <a:gd name="connsiteY4" fmla="*/ -35581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82550">
                <a:moveTo>
                  <a:pt x="15704" y="-35581"/>
                </a:moveTo>
                <a:lnTo>
                  <a:pt x="2459957" y="-35581"/>
                </a:lnTo>
                <a:lnTo>
                  <a:pt x="2459957" y="53319"/>
                </a:lnTo>
                <a:lnTo>
                  <a:pt x="15704" y="53319"/>
                </a:lnTo>
                <a:lnTo>
                  <a:pt x="15704" y="-35581"/>
                </a:lnTo>
                <a:close/>
              </a:path>
            </a:pathLst>
          </a:custGeom>
          <a:solidFill>
            <a:srgbClr val="E62A96">
              <a:alpha val="100000"/>
            </a:srgbClr>
          </a:solidFill>
          <a:ln w="12700">
            <a:solidFill>
              <a:srgbClr val="E62A9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2" name="Freeform 262"/>
          <p:cNvSpPr/>
          <p:nvPr/>
        </p:nvSpPr>
        <p:spPr>
          <a:xfrm>
            <a:off x="6969125" y="2130425"/>
            <a:ext cx="2746375" cy="650874"/>
          </a:xfrm>
          <a:custGeom>
            <a:avLst/>
            <a:gdLst>
              <a:gd name="connsiteX0" fmla="*/ 2758673 w 2746375"/>
              <a:gd name="connsiteY0" fmla="*/ 51147 h 650874"/>
              <a:gd name="connsiteX1" fmla="*/ 2758667 w 2746375"/>
              <a:gd name="connsiteY1" fmla="*/ 352272 h 650874"/>
              <a:gd name="connsiteX2" fmla="*/ 1352361 w 2746375"/>
              <a:gd name="connsiteY2" fmla="*/ 352269 h 650874"/>
              <a:gd name="connsiteX3" fmla="*/ 1352356 w 2746375"/>
              <a:gd name="connsiteY3" fmla="*/ 653393 h 650874"/>
              <a:gd name="connsiteX4" fmla="*/ 1352350 w 2746375"/>
              <a:gd name="connsiteY4" fmla="*/ 352269 h 650874"/>
              <a:gd name="connsiteX5" fmla="*/ 42209 w 2746375"/>
              <a:gd name="connsiteY5" fmla="*/ 352269 h 650874"/>
              <a:gd name="connsiteX6" fmla="*/ 42203 w 2746375"/>
              <a:gd name="connsiteY6" fmla="*/ 51144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375" h="650874">
                <a:moveTo>
                  <a:pt x="2758673" y="51147"/>
                </a:moveTo>
                <a:cubicBezTo>
                  <a:pt x="2758673" y="217454"/>
                  <a:pt x="2758670" y="352272"/>
                  <a:pt x="2758667" y="352272"/>
                </a:cubicBezTo>
                <a:lnTo>
                  <a:pt x="1352361" y="352269"/>
                </a:lnTo>
                <a:cubicBezTo>
                  <a:pt x="1352359" y="352269"/>
                  <a:pt x="1352356" y="487087"/>
                  <a:pt x="1352356" y="653393"/>
                </a:cubicBezTo>
                <a:cubicBezTo>
                  <a:pt x="1352356" y="487087"/>
                  <a:pt x="1352353" y="352269"/>
                  <a:pt x="1352350" y="352269"/>
                </a:cubicBezTo>
                <a:lnTo>
                  <a:pt x="42209" y="352269"/>
                </a:lnTo>
                <a:cubicBezTo>
                  <a:pt x="42205" y="352269"/>
                  <a:pt x="42203" y="217451"/>
                  <a:pt x="42203" y="51144"/>
                </a:cubicBezTo>
              </a:path>
            </a:pathLst>
          </a:custGeom>
          <a:ln w="82549">
            <a:solidFill>
              <a:srgbClr val="FE603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3" name="Freeform 263"/>
          <p:cNvSpPr/>
          <p:nvPr/>
        </p:nvSpPr>
        <p:spPr>
          <a:xfrm>
            <a:off x="6851650" y="2762250"/>
            <a:ext cx="1466850" cy="19050"/>
          </a:xfrm>
          <a:custGeom>
            <a:avLst/>
            <a:gdLst>
              <a:gd name="connsiteX0" fmla="*/ 11118 w 1466850"/>
              <a:gd name="connsiteY0" fmla="*/ -28049 h 19050"/>
              <a:gd name="connsiteX1" fmla="*/ 1469831 w 1466850"/>
              <a:gd name="connsiteY1" fmla="*/ -28049 h 19050"/>
              <a:gd name="connsiteX2" fmla="*/ 1469831 w 1466850"/>
              <a:gd name="connsiteY2" fmla="*/ 66018 h 19050"/>
              <a:gd name="connsiteX3" fmla="*/ 11118 w 1466850"/>
              <a:gd name="connsiteY3" fmla="*/ 66018 h 19050"/>
              <a:gd name="connsiteX4" fmla="*/ 11118 w 1466850"/>
              <a:gd name="connsiteY4" fmla="*/ -2804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0" h="19050">
                <a:moveTo>
                  <a:pt x="11118" y="-28049"/>
                </a:moveTo>
                <a:lnTo>
                  <a:pt x="1469831" y="-28049"/>
                </a:lnTo>
                <a:lnTo>
                  <a:pt x="1469831" y="66018"/>
                </a:lnTo>
                <a:lnTo>
                  <a:pt x="11118" y="66018"/>
                </a:lnTo>
                <a:lnTo>
                  <a:pt x="11118" y="-28049"/>
                </a:lnTo>
                <a:close/>
              </a:path>
            </a:pathLst>
          </a:custGeom>
          <a:solidFill>
            <a:srgbClr val="FE6036">
              <a:alpha val="100000"/>
            </a:srgbClr>
          </a:solidFill>
          <a:ln w="12700">
            <a:solidFill>
              <a:srgbClr val="FE603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4" name="Freeform 264"/>
          <p:cNvSpPr/>
          <p:nvPr/>
        </p:nvSpPr>
        <p:spPr>
          <a:xfrm>
            <a:off x="4654550" y="2063750"/>
            <a:ext cx="2330450" cy="2330450"/>
          </a:xfrm>
          <a:custGeom>
            <a:avLst/>
            <a:gdLst>
              <a:gd name="connsiteX0" fmla="*/ 1192545 w 2330450"/>
              <a:gd name="connsiteY0" fmla="*/ 50510 h 2330450"/>
              <a:gd name="connsiteX1" fmla="*/ 2337545 w 2330450"/>
              <a:gd name="connsiteY1" fmla="*/ 1196757 h 2330450"/>
              <a:gd name="connsiteX2" fmla="*/ 1191299 w 2330450"/>
              <a:gd name="connsiteY2" fmla="*/ 2341757 h 2330450"/>
              <a:gd name="connsiteX3" fmla="*/ 46299 w 2330450"/>
              <a:gd name="connsiteY3" fmla="*/ 1195510 h 2330450"/>
              <a:gd name="connsiteX4" fmla="*/ 1175048 w 2330450"/>
              <a:gd name="connsiteY4" fmla="*/ 50634 h 2330450"/>
              <a:gd name="connsiteX5" fmla="*/ 1191921 w 2330450"/>
              <a:gd name="connsiteY5" fmla="*/ 1196133 h 2330450"/>
              <a:gd name="connsiteX6" fmla="*/ 1192545 w 2330450"/>
              <a:gd name="connsiteY6" fmla="*/ 50510 h 233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0450" h="2330450">
                <a:moveTo>
                  <a:pt x="1192545" y="50510"/>
                </a:moveTo>
                <a:cubicBezTo>
                  <a:pt x="1825256" y="50854"/>
                  <a:pt x="2337890" y="564046"/>
                  <a:pt x="2337545" y="1196757"/>
                </a:cubicBezTo>
                <a:cubicBezTo>
                  <a:pt x="2337201" y="1829467"/>
                  <a:pt x="1824009" y="2342101"/>
                  <a:pt x="1191299" y="2341757"/>
                </a:cubicBezTo>
                <a:cubicBezTo>
                  <a:pt x="558589" y="2341412"/>
                  <a:pt x="45955" y="1828220"/>
                  <a:pt x="46299" y="1195510"/>
                </a:cubicBezTo>
                <a:cubicBezTo>
                  <a:pt x="46640" y="569622"/>
                  <a:pt x="549228" y="59853"/>
                  <a:pt x="1175048" y="50634"/>
                </a:cubicBezTo>
                <a:lnTo>
                  <a:pt x="1191921" y="1196133"/>
                </a:lnTo>
                <a:lnTo>
                  <a:pt x="1192545" y="50510"/>
                </a:lnTo>
                <a:close/>
              </a:path>
            </a:pathLst>
          </a:custGeom>
          <a:solidFill>
            <a:srgbClr val="000052">
              <a:alpha val="0"/>
            </a:srgbClr>
          </a:solidFill>
          <a:ln w="88899">
            <a:solidFill>
              <a:srgbClr val="FE505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Freeform 265"/>
          <p:cNvSpPr/>
          <p:nvPr/>
        </p:nvSpPr>
        <p:spPr>
          <a:xfrm>
            <a:off x="4743450" y="2063750"/>
            <a:ext cx="2139950" cy="2241550"/>
          </a:xfrm>
          <a:custGeom>
            <a:avLst/>
            <a:gdLst>
              <a:gd name="connsiteX0" fmla="*/ 2150831 w 2139950"/>
              <a:gd name="connsiteY0" fmla="*/ 1659327 h 2241550"/>
              <a:gd name="connsiteX1" fmla="*/ 639828 w 2139950"/>
              <a:gd name="connsiteY1" fmla="*/ 2243943 h 2241550"/>
              <a:gd name="connsiteX2" fmla="*/ 55212 w 2139950"/>
              <a:gd name="connsiteY2" fmla="*/ 732940 h 2241550"/>
              <a:gd name="connsiteX3" fmla="*/ 1103021 w 2139950"/>
              <a:gd name="connsiteY3" fmla="*/ 50510 h 2241550"/>
              <a:gd name="connsiteX4" fmla="*/ 1103021 w 2139950"/>
              <a:gd name="connsiteY4" fmla="*/ 1196133 h 2241550"/>
              <a:gd name="connsiteX5" fmla="*/ 2150831 w 2139950"/>
              <a:gd name="connsiteY5" fmla="*/ 1659327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2241550">
                <a:moveTo>
                  <a:pt x="2150831" y="1659327"/>
                </a:moveTo>
                <a:cubicBezTo>
                  <a:pt x="1895016" y="2238016"/>
                  <a:pt x="1218517" y="2499757"/>
                  <a:pt x="639828" y="2243943"/>
                </a:cubicBezTo>
                <a:cubicBezTo>
                  <a:pt x="61139" y="1988127"/>
                  <a:pt x="-200601" y="1311629"/>
                  <a:pt x="55212" y="732940"/>
                </a:cubicBezTo>
                <a:cubicBezTo>
                  <a:pt x="238596" y="318099"/>
                  <a:pt x="649456" y="50510"/>
                  <a:pt x="1103021" y="50510"/>
                </a:cubicBezTo>
                <a:lnTo>
                  <a:pt x="1103021" y="1196133"/>
                </a:lnTo>
                <a:lnTo>
                  <a:pt x="2150831" y="1659327"/>
                </a:lnTo>
                <a:close/>
              </a:path>
            </a:pathLst>
          </a:custGeom>
          <a:solidFill>
            <a:srgbClr val="0000D1">
              <a:alpha val="0"/>
            </a:srgbClr>
          </a:solidFill>
          <a:ln w="88899">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6" name="Freeform 266"/>
          <p:cNvSpPr/>
          <p:nvPr/>
        </p:nvSpPr>
        <p:spPr>
          <a:xfrm>
            <a:off x="4768850" y="2063750"/>
            <a:ext cx="1073149" cy="1682750"/>
          </a:xfrm>
          <a:custGeom>
            <a:avLst/>
            <a:gdLst>
              <a:gd name="connsiteX0" fmla="*/ 45970 w 1073149"/>
              <a:gd name="connsiteY0" fmla="*/ 1694279 h 1682750"/>
              <a:gd name="connsiteX1" fmla="*/ 579477 w 1073149"/>
              <a:gd name="connsiteY1" fmla="*/ 164483 h 1682750"/>
              <a:gd name="connsiteX2" fmla="*/ 1077621 w 1073149"/>
              <a:gd name="connsiteY2" fmla="*/ 50511 h 1682750"/>
              <a:gd name="connsiteX3" fmla="*/ 1077621 w 1073149"/>
              <a:gd name="connsiteY3" fmla="*/ 1196133 h 1682750"/>
              <a:gd name="connsiteX4" fmla="*/ 45970 w 1073149"/>
              <a:gd name="connsiteY4" fmla="*/ 1694279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149" h="1682750">
                <a:moveTo>
                  <a:pt x="45970" y="1694279"/>
                </a:moveTo>
                <a:cubicBezTo>
                  <a:pt x="-229147" y="1124514"/>
                  <a:pt x="9711" y="439601"/>
                  <a:pt x="579477" y="164483"/>
                </a:cubicBezTo>
                <a:cubicBezTo>
                  <a:pt x="734826" y="89471"/>
                  <a:pt x="905109" y="50511"/>
                  <a:pt x="1077621" y="50511"/>
                </a:cubicBezTo>
                <a:lnTo>
                  <a:pt x="1077621" y="1196133"/>
                </a:lnTo>
                <a:lnTo>
                  <a:pt x="45970" y="1694279"/>
                </a:lnTo>
                <a:close/>
              </a:path>
            </a:pathLst>
          </a:custGeom>
          <a:solidFill>
            <a:srgbClr val="000000">
              <a:alpha val="0"/>
            </a:srgbClr>
          </a:solidFill>
          <a:ln w="8889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68" name="Picture 268"/>
          <p:cNvPicPr>
            <a:picLocks noChangeAspect="1"/>
          </p:cNvPicPr>
          <p:nvPr/>
        </p:nvPicPr>
        <p:blipFill>
          <a:blip r:embed="rId3"/>
          <a:stretch>
            <a:fillRect/>
          </a:stretch>
        </p:blipFill>
        <p:spPr>
          <a:xfrm>
            <a:off x="1135380" y="1188719"/>
            <a:ext cx="594359" cy="594359"/>
          </a:xfrm>
          <a:prstGeom prst="rect">
            <a:avLst/>
          </a:prstGeom>
        </p:spPr>
      </p:pic>
      <p:pic>
        <p:nvPicPr>
          <p:cNvPr id="269" name="Picture 269"/>
          <p:cNvPicPr>
            <a:picLocks noChangeAspect="1"/>
          </p:cNvPicPr>
          <p:nvPr/>
        </p:nvPicPr>
        <p:blipFill>
          <a:blip r:embed="rId4"/>
          <a:stretch>
            <a:fillRect/>
          </a:stretch>
        </p:blipFill>
        <p:spPr>
          <a:xfrm>
            <a:off x="2042160" y="1188719"/>
            <a:ext cx="579120" cy="594359"/>
          </a:xfrm>
          <a:prstGeom prst="rect">
            <a:avLst/>
          </a:prstGeom>
        </p:spPr>
      </p:pic>
      <p:pic>
        <p:nvPicPr>
          <p:cNvPr id="270" name="Picture 270"/>
          <p:cNvPicPr>
            <a:picLocks noChangeAspect="1"/>
          </p:cNvPicPr>
          <p:nvPr/>
        </p:nvPicPr>
        <p:blipFill>
          <a:blip r:embed="rId5"/>
          <a:stretch>
            <a:fillRect/>
          </a:stretch>
        </p:blipFill>
        <p:spPr>
          <a:xfrm>
            <a:off x="7078980" y="1074419"/>
            <a:ext cx="670560" cy="670560"/>
          </a:xfrm>
          <a:prstGeom prst="rect">
            <a:avLst/>
          </a:prstGeom>
        </p:spPr>
      </p:pic>
      <p:pic>
        <p:nvPicPr>
          <p:cNvPr id="271" name="Picture 271"/>
          <p:cNvPicPr>
            <a:picLocks noChangeAspect="1"/>
          </p:cNvPicPr>
          <p:nvPr/>
        </p:nvPicPr>
        <p:blipFill>
          <a:blip r:embed="rId6"/>
          <a:stretch>
            <a:fillRect/>
          </a:stretch>
        </p:blipFill>
        <p:spPr>
          <a:xfrm>
            <a:off x="8100059" y="1097280"/>
            <a:ext cx="579120" cy="594359"/>
          </a:xfrm>
          <a:prstGeom prst="rect">
            <a:avLst/>
          </a:prstGeom>
        </p:spPr>
      </p:pic>
      <p:pic>
        <p:nvPicPr>
          <p:cNvPr id="272" name="Picture 272"/>
          <p:cNvPicPr>
            <a:picLocks noChangeAspect="1"/>
          </p:cNvPicPr>
          <p:nvPr/>
        </p:nvPicPr>
        <p:blipFill>
          <a:blip r:embed="rId7"/>
          <a:stretch>
            <a:fillRect/>
          </a:stretch>
        </p:blipFill>
        <p:spPr>
          <a:xfrm>
            <a:off x="9113520" y="1135380"/>
            <a:ext cx="594359" cy="579120"/>
          </a:xfrm>
          <a:prstGeom prst="rect">
            <a:avLst/>
          </a:prstGeom>
        </p:spPr>
      </p:pic>
      <p:sp>
        <p:nvSpPr>
          <p:cNvPr id="2" name="Freeform 272"/>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74" name="Picture 274"/>
          <p:cNvPicPr>
            <a:picLocks noChangeAspect="1"/>
          </p:cNvPicPr>
          <p:nvPr/>
        </p:nvPicPr>
        <p:blipFill>
          <a:blip r:embed="rId8"/>
          <a:stretch>
            <a:fillRect/>
          </a:stretch>
        </p:blipFill>
        <p:spPr>
          <a:xfrm>
            <a:off x="8069580" y="2979420"/>
            <a:ext cx="3985260" cy="2354580"/>
          </a:xfrm>
          <a:prstGeom prst="rect">
            <a:avLst/>
          </a:prstGeom>
        </p:spPr>
      </p:pic>
      <p:pic>
        <p:nvPicPr>
          <p:cNvPr id="275" name="Picture 275"/>
          <p:cNvPicPr>
            <a:picLocks noChangeAspect="1"/>
          </p:cNvPicPr>
          <p:nvPr/>
        </p:nvPicPr>
        <p:blipFill>
          <a:blip r:embed="rId9"/>
          <a:stretch>
            <a:fillRect/>
          </a:stretch>
        </p:blipFill>
        <p:spPr>
          <a:xfrm>
            <a:off x="3078480" y="1226820"/>
            <a:ext cx="571500" cy="594359"/>
          </a:xfrm>
          <a:prstGeom prst="rect">
            <a:avLst/>
          </a:prstGeom>
        </p:spPr>
      </p:pic>
      <p:pic>
        <p:nvPicPr>
          <p:cNvPr id="276" name="Picture 276"/>
          <p:cNvPicPr>
            <a:picLocks noChangeAspect="1"/>
          </p:cNvPicPr>
          <p:nvPr/>
        </p:nvPicPr>
        <p:blipFill>
          <a:blip r:embed="rId10"/>
          <a:stretch>
            <a:fillRect/>
          </a:stretch>
        </p:blipFill>
        <p:spPr>
          <a:xfrm>
            <a:off x="411480" y="3002280"/>
            <a:ext cx="7658100" cy="2636520"/>
          </a:xfrm>
          <a:prstGeom prst="rect">
            <a:avLst/>
          </a:prstGeom>
        </p:spPr>
      </p:pic>
      <p:sp>
        <p:nvSpPr>
          <p:cNvPr id="3" name="TextBox 276"/>
          <p:cNvSpPr txBox="1"/>
          <p:nvPr/>
        </p:nvSpPr>
        <p:spPr>
          <a:xfrm>
            <a:off x="452119" y="315783"/>
            <a:ext cx="4977574" cy="67564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125" normalizeH="0" baseline="0" noProof="0" dirty="0">
                <a:ln>
                  <a:noFill/>
                </a:ln>
                <a:solidFill>
                  <a:srgbClr val="FEFEFE"/>
                </a:solidFill>
                <a:effectLst/>
                <a:uLnTx/>
                <a:uFillTx/>
                <a:latin typeface="굴림"/>
                <a:ea typeface="굴림"/>
                <a:cs typeface="+mn-cs"/>
              </a:rPr>
              <a:t>의</a:t>
            </a:r>
            <a:r>
              <a:rPr kumimoji="0" lang="zh-CN" altLang="en-US" sz="40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데이터</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레이크</a:t>
            </a:r>
          </a:p>
        </p:txBody>
      </p:sp>
      <p:sp>
        <p:nvSpPr>
          <p:cNvPr id="277" name="TextBox 277"/>
          <p:cNvSpPr txBox="1"/>
          <p:nvPr/>
        </p:nvSpPr>
        <p:spPr>
          <a:xfrm>
            <a:off x="1121422" y="1828706"/>
            <a:ext cx="2349926" cy="574040"/>
          </a:xfrm>
          <a:prstGeom prst="rect">
            <a:avLst/>
          </a:prstGeom>
          <a:noFill/>
        </p:spPr>
        <p:txBody>
          <a:bodyPr wrap="square" lIns="0" tIns="0" rIns="0" bIns="0" rtlCol="0">
            <a:spAutoFit/>
          </a:bodyPr>
          <a:lstStyle/>
          <a:p>
            <a:pPr marL="0" marR="0" lvl="0" indent="88138" algn="l" defTabSz="914400" rtl="0" eaLnBrk="1" fontAlgn="auto" latinLnBrk="0" hangingPunct="1">
              <a:lnSpc>
                <a:spcPct val="100000"/>
              </a:lnSpc>
              <a:spcBef>
                <a:spcPts val="0"/>
              </a:spcBef>
              <a:spcAft>
                <a:spcPts val="0"/>
              </a:spcAft>
              <a:buClrTx/>
              <a:buSzTx/>
              <a:buFontTx/>
              <a:buNone/>
              <a:tabLst>
                <a:tab pos="757123" algn="l"/>
              </a:tabLst>
              <a:defRPr/>
            </a:pPr>
            <a:r>
              <a:rPr kumimoji="0" lang="en-US" altLang="zh-CN" sz="1000" b="0" i="0" u="none" strike="noStrike" kern="1200" cap="none" spc="50" normalizeH="0" baseline="0" noProof="0" dirty="0">
                <a:ln>
                  <a:noFill/>
                </a:ln>
                <a:solidFill>
                  <a:srgbClr val="E62A96"/>
                </a:solidFill>
                <a:effectLst/>
                <a:uLnTx/>
                <a:uFillTx/>
                <a:latin typeface="Times New Roman"/>
                <a:ea typeface="Times New Roman"/>
                <a:cs typeface="+mn-cs"/>
              </a:rPr>
              <a:t>Amazon	</a:t>
            </a:r>
            <a:r>
              <a:rPr kumimoji="0" lang="en-US" altLang="zh-CN" sz="1000" b="0" i="0" u="none" strike="noStrike" kern="1200" cap="none" spc="44" normalizeH="0" baseline="0" noProof="0" dirty="0">
                <a:ln>
                  <a:noFill/>
                </a:ln>
                <a:solidFill>
                  <a:srgbClr val="E62A96"/>
                </a:solidFill>
                <a:effectLst/>
                <a:uLnTx/>
                <a:uFillTx/>
                <a:latin typeface="Times New Roman"/>
                <a:ea typeface="Times New Roman"/>
                <a:cs typeface="+mn-cs"/>
              </a:rPr>
              <a:t>Amazon</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1000" b="0" i="0" u="none" strike="noStrike" kern="1200" cap="none" spc="34" normalizeH="0" baseline="0" noProof="0" dirty="0">
                <a:ln>
                  <a:noFill/>
                </a:ln>
                <a:solidFill>
                  <a:srgbClr val="E62A96"/>
                </a:solidFill>
                <a:effectLst/>
                <a:uLnTx/>
                <a:uFillTx/>
                <a:latin typeface="Times New Roman"/>
                <a:ea typeface="Times New Roman"/>
                <a:cs typeface="+mn-cs"/>
              </a:rPr>
              <a:t>Elasticsearch</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800" b="0" i="0" u="none" strike="noStrike" kern="1200" cap="none" spc="50" normalizeH="0" baseline="0" noProof="0" dirty="0">
                <a:ln>
                  <a:noFill/>
                </a:ln>
                <a:solidFill>
                  <a:srgbClr val="E62A96"/>
                </a:solidFill>
                <a:effectLst/>
                <a:uLnTx/>
                <a:uFillTx/>
                <a:latin typeface="Times New Roman"/>
                <a:ea typeface="Times New Roman"/>
                <a:cs typeface="+mn-cs"/>
              </a:rPr>
              <a:t>AWS</a:t>
            </a:r>
          </a:p>
          <a:p>
            <a:pPr marL="0" marR="0" lvl="0" indent="0" algn="l" defTabSz="914400" rtl="0" eaLnBrk="1" fontAlgn="auto" latinLnBrk="0" hangingPunct="1">
              <a:lnSpc>
                <a:spcPct val="96666"/>
              </a:lnSpc>
              <a:spcBef>
                <a:spcPts val="0"/>
              </a:spcBef>
              <a:spcAft>
                <a:spcPts val="0"/>
              </a:spcAft>
              <a:buClrTx/>
              <a:buSzTx/>
              <a:buFontTx/>
              <a:buNone/>
              <a:tabLst>
                <a:tab pos="1173048" algn="l"/>
                <a:tab pos="2122949" algn="l"/>
              </a:tabLst>
              <a:defRPr/>
            </a:pPr>
            <a:r>
              <a:rPr kumimoji="0" lang="en-US" altLang="zh-CN" sz="1000" b="0" i="0" u="none" strike="noStrike" kern="1200" cap="none" spc="30" normalizeH="0" baseline="0" noProof="0" dirty="0">
                <a:ln>
                  <a:noFill/>
                </a:ln>
                <a:solidFill>
                  <a:srgbClr val="E62A96"/>
                </a:solidFill>
                <a:effectLst/>
                <a:uLnTx/>
                <a:uFillTx/>
                <a:latin typeface="Times New Roman"/>
                <a:ea typeface="Times New Roman"/>
                <a:cs typeface="+mn-cs"/>
              </a:rPr>
              <a:t>DynamoDB	Service	</a:t>
            </a:r>
            <a:r>
              <a:rPr kumimoji="0" lang="en-US" altLang="zh-CN" sz="800" b="0" i="0" u="none" strike="noStrike" kern="1200" cap="none" spc="15" normalizeH="0" baseline="0" noProof="0" dirty="0">
                <a:ln>
                  <a:noFill/>
                </a:ln>
                <a:solidFill>
                  <a:srgbClr val="E62A96"/>
                </a:solidFill>
                <a:effectLst/>
                <a:uLnTx/>
                <a:uFillTx/>
                <a:latin typeface="Times New Roman"/>
                <a:ea typeface="Times New Roman"/>
                <a:cs typeface="+mn-cs"/>
              </a:rPr>
              <a:t>Glue</a:t>
            </a:r>
          </a:p>
          <a:p>
            <a:pPr marL="0" marR="0" lvl="0" indent="421188"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Catalog</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5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Search</a:t>
            </a:r>
          </a:p>
        </p:txBody>
      </p:sp>
      <p:sp>
        <p:nvSpPr>
          <p:cNvPr id="278" name="TextBox 278"/>
          <p:cNvSpPr txBox="1"/>
          <p:nvPr/>
        </p:nvSpPr>
        <p:spPr>
          <a:xfrm>
            <a:off x="7112872" y="1761426"/>
            <a:ext cx="2552697" cy="609307"/>
          </a:xfrm>
          <a:prstGeom prst="rect">
            <a:avLst/>
          </a:prstGeom>
          <a:noFill/>
        </p:spPr>
        <p:txBody>
          <a:bodyPr wrap="square" lIns="0" tIns="0" rIns="0" bIns="0" rtlCol="0">
            <a:spAutoFit/>
          </a:bodyPr>
          <a:lstStyle/>
          <a:p>
            <a:pPr marL="0" marR="0" lvl="0" indent="196277" algn="l" defTabSz="914400" rtl="0" eaLnBrk="1" fontAlgn="auto" latinLnBrk="0" hangingPunct="1">
              <a:lnSpc>
                <a:spcPct val="100000"/>
              </a:lnSpc>
              <a:spcBef>
                <a:spcPts val="0"/>
              </a:spcBef>
              <a:spcAft>
                <a:spcPts val="0"/>
              </a:spcAft>
              <a:buClrTx/>
              <a:buSzTx/>
              <a:buFontTx/>
              <a:buNone/>
              <a:tabLst>
                <a:tab pos="1031070" algn="l"/>
                <a:tab pos="2062484"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AWS	</a:t>
            </a:r>
            <a:r>
              <a:rPr kumimoji="0" lang="en-US" altLang="zh-CN" sz="1000" b="0" i="0" u="none" strike="noStrike" kern="1200" cap="none" spc="50" normalizeH="0" baseline="0" noProof="0" dirty="0">
                <a:ln>
                  <a:noFill/>
                </a:ln>
                <a:solidFill>
                  <a:srgbClr val="FE6036"/>
                </a:solidFill>
                <a:effectLst/>
                <a:uLnTx/>
                <a:uFillTx/>
                <a:latin typeface="Times New Roman"/>
                <a:ea typeface="Times New Roman"/>
                <a:cs typeface="+mn-cs"/>
              </a:rPr>
              <a:t>Amazon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Amazon</a:t>
            </a:r>
          </a:p>
          <a:p>
            <a:pPr marL="0" marR="0" lvl="0" indent="81215" algn="l" defTabSz="914400" rtl="0" eaLnBrk="1" fontAlgn="auto" latinLnBrk="0" hangingPunct="1">
              <a:lnSpc>
                <a:spcPct val="100000"/>
              </a:lnSpc>
              <a:spcBef>
                <a:spcPts val="0"/>
              </a:spcBef>
              <a:spcAft>
                <a:spcPts val="0"/>
              </a:spcAft>
              <a:buClrTx/>
              <a:buSzTx/>
              <a:buFontTx/>
              <a:buNone/>
              <a:tabLst>
                <a:tab pos="902482" algn="l"/>
                <a:tab pos="2087121"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AppSync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API</a:t>
            </a:r>
            <a:r>
              <a:rPr kumimoji="0" lang="en-US" altLang="zh-CN" sz="1000" b="0" i="0" u="none" strike="noStrike" kern="1200" cap="none" spc="40" normalizeH="0" baseline="0" noProof="0" dirty="0">
                <a:ln>
                  <a:noFill/>
                </a:ln>
                <a:solidFill>
                  <a:srgbClr val="FE6036"/>
                </a:solidFill>
                <a:effectLst/>
                <a:uLnTx/>
                <a:uFillTx/>
                <a:latin typeface="Times New Roman"/>
                <a:ea typeface="+mn-ea"/>
                <a:cs typeface="Times New Roman"/>
              </a:rPr>
              <a:t>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Gateway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Cognito</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Access</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User</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5" normalizeH="0" baseline="0" noProof="0" dirty="0">
                <a:ln>
                  <a:noFill/>
                </a:ln>
                <a:solidFill>
                  <a:srgbClr val="FEFEFE"/>
                </a:solidFill>
                <a:effectLst/>
                <a:uLnTx/>
                <a:uFillTx/>
                <a:latin typeface="Times New Roman"/>
                <a:ea typeface="Times New Roman"/>
                <a:cs typeface="+mn-cs"/>
              </a:rPr>
              <a:t>Interfaces</a:t>
            </a:r>
          </a:p>
        </p:txBody>
      </p:sp>
      <p:sp>
        <p:nvSpPr>
          <p:cNvPr id="279" name="TextBox 279"/>
          <p:cNvSpPr txBox="1"/>
          <p:nvPr/>
        </p:nvSpPr>
        <p:spPr>
          <a:xfrm>
            <a:off x="4998420" y="2426284"/>
            <a:ext cx="1725989" cy="741058"/>
          </a:xfrm>
          <a:prstGeom prst="rect">
            <a:avLst/>
          </a:prstGeom>
          <a:noFill/>
        </p:spPr>
        <p:txBody>
          <a:bodyPr wrap="square" lIns="0" tIns="0" rIns="0" bIns="0" rtlCol="0">
            <a:spAutoFit/>
          </a:bodyPr>
          <a:lstStyle/>
          <a:p>
            <a:pPr marL="0" marR="0" lvl="0" indent="4445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4" normalizeH="0" baseline="0" noProof="0" dirty="0">
                <a:ln>
                  <a:noFill/>
                </a:ln>
                <a:solidFill>
                  <a:srgbClr val="FEFEFE"/>
                </a:solidFill>
                <a:effectLst/>
                <a:uLnTx/>
                <a:uFillTx/>
                <a:latin typeface="Times New Roman"/>
                <a:ea typeface="Times New Roman"/>
                <a:cs typeface="+mn-cs"/>
              </a:rPr>
              <a:t>Central</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Storage</a:t>
            </a:r>
          </a:p>
          <a:p>
            <a:pPr marL="0" marR="0" lvl="0" indent="0" algn="l" defTabSz="914400" rtl="0" eaLnBrk="1" fontAlgn="auto" latinLnBrk="0" hangingPunct="1">
              <a:lnSpc>
                <a:spcPct val="100000"/>
              </a:lnSpc>
              <a:spcBef>
                <a:spcPts val="315"/>
              </a:spcBef>
              <a:spcAft>
                <a:spcPts val="0"/>
              </a:spcAft>
              <a:buClrTx/>
              <a:buSzTx/>
              <a:buFontTx/>
              <a:buNone/>
              <a:tabLst/>
              <a:defRPr/>
            </a:pP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Scalable,</a:t>
            </a:r>
            <a:r>
              <a:rPr kumimoji="0" lang="en-US" altLang="zh-CN" sz="1400" b="0" i="1" u="none" strike="noStrike" kern="1200" cap="none" spc="20"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secure,</a:t>
            </a:r>
            <a:r>
              <a:rPr kumimoji="0" lang="en-US" altLang="zh-CN" sz="1400" b="0" i="1"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cost</a:t>
            </a:r>
            <a:r>
              <a:rPr kumimoji="0" lang="en-US" altLang="zh-CN" sz="1400" b="0" i="1" u="none" strike="noStrike" kern="1200" cap="none" spc="34" normalizeH="0" baseline="0" noProof="0" dirty="0">
                <a:ln>
                  <a:noFill/>
                </a:ln>
                <a:solidFill>
                  <a:srgbClr val="FEFEFE"/>
                </a:solidFill>
                <a:effectLst/>
                <a:uLnTx/>
                <a:uFillTx/>
                <a:latin typeface="Times New Roman"/>
                <a:ea typeface="Times New Roman"/>
                <a:cs typeface="+mn-cs"/>
              </a:rPr>
              <a:t>-</a:t>
            </a:r>
          </a:p>
          <a:p>
            <a:pPr marL="0" marR="0" lvl="0" indent="521462"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69" normalizeH="0" baseline="0" noProof="0" dirty="0">
                <a:ln>
                  <a:noFill/>
                </a:ln>
                <a:solidFill>
                  <a:srgbClr val="FEFEFE"/>
                </a:solidFill>
                <a:effectLst/>
                <a:uLnTx/>
                <a:uFillTx/>
                <a:latin typeface="Times New Roman"/>
                <a:ea typeface="Times New Roman"/>
                <a:cs typeface="+mn-cs"/>
              </a:rPr>
              <a:t>effe</a:t>
            </a:r>
            <a:r>
              <a:rPr kumimoji="0" lang="en-US" altLang="zh-CN" sz="1400" b="0" i="1" u="none" strike="noStrike" kern="1200" cap="none" spc="64" normalizeH="0" baseline="0" noProof="0" dirty="0">
                <a:ln>
                  <a:noFill/>
                </a:ln>
                <a:solidFill>
                  <a:srgbClr val="FEFEFE"/>
                </a:solidFill>
                <a:effectLst/>
                <a:uLnTx/>
                <a:uFillTx/>
                <a:latin typeface="Times New Roman"/>
                <a:ea typeface="Times New Roman"/>
                <a:cs typeface="+mn-cs"/>
              </a:rPr>
              <a:t>ctive</a:t>
            </a:r>
          </a:p>
        </p:txBody>
      </p:sp>
      <p:sp>
        <p:nvSpPr>
          <p:cNvPr id="280" name="TextBox 280"/>
          <p:cNvSpPr txBox="1"/>
          <p:nvPr/>
        </p:nvSpPr>
        <p:spPr>
          <a:xfrm>
            <a:off x="647333" y="3906215"/>
            <a:ext cx="438553" cy="249631"/>
          </a:xfrm>
          <a:prstGeom prst="rect">
            <a:avLst/>
          </a:prstGeom>
          <a:noFill/>
        </p:spPr>
        <p:txBody>
          <a:bodyPr wrap="square" lIns="0" tIns="0" rIns="0" bIns="0" rtlCol="0">
            <a:spAutoFit/>
          </a:bodyPr>
          <a:lstStyle/>
          <a:p>
            <a:pPr marL="0" marR="0" lvl="0" indent="1047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nowball</a:t>
            </a:r>
          </a:p>
        </p:txBody>
      </p:sp>
      <p:sp>
        <p:nvSpPr>
          <p:cNvPr id="281" name="TextBox 281"/>
          <p:cNvSpPr txBox="1"/>
          <p:nvPr/>
        </p:nvSpPr>
        <p:spPr>
          <a:xfrm>
            <a:off x="1369043" y="3900119"/>
            <a:ext cx="572654" cy="374598"/>
          </a:xfrm>
          <a:prstGeom prst="rect">
            <a:avLst/>
          </a:prstGeom>
          <a:noFill/>
        </p:spPr>
        <p:txBody>
          <a:bodyPr wrap="square" lIns="0" tIns="0" rIns="0" bIns="0" rtlCol="0">
            <a:spAutoFit/>
          </a:bodyPr>
          <a:lstStyle/>
          <a:p>
            <a:pPr marL="0" marR="0" lvl="0" indent="920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0" normalizeH="0" baseline="0" noProof="0" dirty="0">
                <a:ln>
                  <a:noFill/>
                </a:ln>
                <a:solidFill>
                  <a:srgbClr val="00AFEF"/>
                </a:solidFill>
                <a:effectLst/>
                <a:uLnTx/>
                <a:uFillTx/>
                <a:latin typeface="Times New Roman"/>
                <a:ea typeface="Times New Roman"/>
                <a:cs typeface="+mn-cs"/>
              </a:rPr>
              <a:t>Kinesis</a:t>
            </a:r>
            <a:r>
              <a:rPr kumimoji="0" lang="en-US" altLang="zh-CN" sz="800" b="0" i="0" u="none" strike="noStrike" kern="1200" cap="none" spc="25"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Data</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Fire</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hose</a:t>
            </a:r>
          </a:p>
        </p:txBody>
      </p:sp>
      <p:sp>
        <p:nvSpPr>
          <p:cNvPr id="282" name="TextBox 282"/>
          <p:cNvSpPr txBox="1"/>
          <p:nvPr/>
        </p:nvSpPr>
        <p:spPr>
          <a:xfrm>
            <a:off x="2163505" y="3906215"/>
            <a:ext cx="529372"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1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5" normalizeH="0" baseline="0" noProof="0" dirty="0">
                <a:ln>
                  <a:noFill/>
                </a:ln>
                <a:solidFill>
                  <a:srgbClr val="00AFEF"/>
                </a:solidFill>
                <a:effectLst/>
                <a:uLnTx/>
                <a:uFillTx/>
                <a:latin typeface="Times New Roman"/>
                <a:ea typeface="Times New Roman"/>
                <a:cs typeface="+mn-cs"/>
              </a:rPr>
              <a:t>Direct</a:t>
            </a:r>
          </a:p>
          <a:p>
            <a:pPr marL="0" marR="0" lvl="0" indent="6743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0" normalizeH="0" baseline="0" noProof="0" dirty="0">
                <a:ln>
                  <a:noFill/>
                </a:ln>
                <a:solidFill>
                  <a:srgbClr val="00AFEF"/>
                </a:solidFill>
                <a:effectLst/>
                <a:uLnTx/>
                <a:uFillTx/>
                <a:latin typeface="Times New Roman"/>
                <a:ea typeface="Times New Roman"/>
                <a:cs typeface="+mn-cs"/>
              </a:rPr>
              <a:t>Con</a:t>
            </a: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nect</a:t>
            </a:r>
          </a:p>
        </p:txBody>
      </p:sp>
      <p:sp>
        <p:nvSpPr>
          <p:cNvPr id="283" name="TextBox 283"/>
          <p:cNvSpPr txBox="1"/>
          <p:nvPr/>
        </p:nvSpPr>
        <p:spPr>
          <a:xfrm>
            <a:off x="2901588" y="3903167"/>
            <a:ext cx="685653" cy="3776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4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Database</a:t>
            </a:r>
          </a:p>
          <a:p>
            <a:pPr marL="0" marR="0" lvl="0" indent="113473"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00AFEF"/>
                </a:solidFill>
                <a:effectLst/>
                <a:uLnTx/>
                <a:uFillTx/>
                <a:latin typeface="Times New Roman"/>
                <a:ea typeface="Times New Roman"/>
                <a:cs typeface="+mn-cs"/>
              </a:rPr>
              <a:t>Migrat</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ion</a:t>
            </a:r>
          </a:p>
          <a:p>
            <a:pPr marL="0" marR="0" lvl="0" indent="1722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ervice</a:t>
            </a:r>
          </a:p>
        </p:txBody>
      </p:sp>
      <p:sp>
        <p:nvSpPr>
          <p:cNvPr id="284" name="TextBox 284"/>
          <p:cNvSpPr txBox="1"/>
          <p:nvPr/>
        </p:nvSpPr>
        <p:spPr>
          <a:xfrm>
            <a:off x="3680735" y="3921455"/>
            <a:ext cx="615590" cy="246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Storage</a:t>
            </a:r>
          </a:p>
          <a:p>
            <a:pPr marL="0" marR="0" lvl="0" indent="100838"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Gatew</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ay</a:t>
            </a:r>
          </a:p>
        </p:txBody>
      </p:sp>
      <p:sp>
        <p:nvSpPr>
          <p:cNvPr id="285" name="TextBox 285"/>
          <p:cNvSpPr txBox="1"/>
          <p:nvPr/>
        </p:nvSpPr>
        <p:spPr>
          <a:xfrm>
            <a:off x="5721527" y="3953331"/>
            <a:ext cx="279991"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94" normalizeH="0" baseline="0" noProof="0" dirty="0">
                <a:ln>
                  <a:noFill/>
                </a:ln>
                <a:solidFill>
                  <a:srgbClr val="90CF4F"/>
                </a:solidFill>
                <a:effectLst/>
                <a:uLnTx/>
                <a:uFillTx/>
                <a:latin typeface="Times New Roman"/>
                <a:ea typeface="Times New Roman"/>
                <a:cs typeface="+mn-cs"/>
              </a:rPr>
              <a:t>S3</a:t>
            </a:r>
          </a:p>
        </p:txBody>
      </p:sp>
      <p:sp>
        <p:nvSpPr>
          <p:cNvPr id="286" name="TextBox 286"/>
          <p:cNvSpPr txBox="1"/>
          <p:nvPr/>
        </p:nvSpPr>
        <p:spPr>
          <a:xfrm>
            <a:off x="8403766" y="3750767"/>
            <a:ext cx="388310" cy="2465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21462"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A</a:t>
            </a:r>
            <a:r>
              <a:rPr kumimoji="0" lang="en-US" altLang="zh-CN" sz="800" b="0" i="0" u="none" strike="noStrike" kern="1200" cap="none" spc="50" normalizeH="0" baseline="0" noProof="0" dirty="0">
                <a:ln>
                  <a:noFill/>
                </a:ln>
                <a:solidFill>
                  <a:srgbClr val="B97CFE"/>
                </a:solidFill>
                <a:effectLst/>
                <a:uLnTx/>
                <a:uFillTx/>
                <a:latin typeface="Times New Roman"/>
                <a:ea typeface="Times New Roman"/>
                <a:cs typeface="+mn-cs"/>
              </a:rPr>
              <a:t>thena</a:t>
            </a:r>
          </a:p>
        </p:txBody>
      </p:sp>
      <p:sp>
        <p:nvSpPr>
          <p:cNvPr id="287" name="TextBox 287"/>
          <p:cNvSpPr txBox="1"/>
          <p:nvPr/>
        </p:nvSpPr>
        <p:spPr>
          <a:xfrm>
            <a:off x="9220033" y="3747719"/>
            <a:ext cx="388310" cy="2496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B97CFE"/>
                </a:solidFill>
                <a:effectLst/>
                <a:uLnTx/>
                <a:uFillTx/>
                <a:latin typeface="Times New Roman"/>
                <a:ea typeface="Times New Roman"/>
                <a:cs typeface="+mn-cs"/>
              </a:rPr>
              <a:t>EMR</a:t>
            </a:r>
          </a:p>
        </p:txBody>
      </p:sp>
      <p:sp>
        <p:nvSpPr>
          <p:cNvPr id="288" name="TextBox 288"/>
          <p:cNvSpPr txBox="1"/>
          <p:nvPr/>
        </p:nvSpPr>
        <p:spPr>
          <a:xfrm>
            <a:off x="10062068" y="3756862"/>
            <a:ext cx="229327"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Gl</a:t>
            </a:r>
            <a:r>
              <a:rPr kumimoji="0" lang="en-US" altLang="zh-CN" sz="800" b="0" i="0" u="none" strike="noStrike" kern="1200" cap="none" spc="20" normalizeH="0" baseline="0" noProof="0" dirty="0">
                <a:ln>
                  <a:noFill/>
                </a:ln>
                <a:solidFill>
                  <a:srgbClr val="B97CFE"/>
                </a:solidFill>
                <a:effectLst/>
                <a:uLnTx/>
                <a:uFillTx/>
                <a:latin typeface="Times New Roman"/>
                <a:ea typeface="Times New Roman"/>
                <a:cs typeface="+mn-cs"/>
              </a:rPr>
              <a:t>ue</a:t>
            </a:r>
          </a:p>
        </p:txBody>
      </p:sp>
      <p:sp>
        <p:nvSpPr>
          <p:cNvPr id="289" name="TextBox 289"/>
          <p:cNvSpPr txBox="1"/>
          <p:nvPr/>
        </p:nvSpPr>
        <p:spPr>
          <a:xfrm>
            <a:off x="10694017" y="3756862"/>
            <a:ext cx="396114"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Reds</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hift</a:t>
            </a:r>
          </a:p>
        </p:txBody>
      </p:sp>
      <p:sp>
        <p:nvSpPr>
          <p:cNvPr id="290" name="TextBox 290"/>
          <p:cNvSpPr txBox="1"/>
          <p:nvPr/>
        </p:nvSpPr>
        <p:spPr>
          <a:xfrm>
            <a:off x="11362568" y="3753815"/>
            <a:ext cx="530601" cy="249631"/>
          </a:xfrm>
          <a:prstGeom prst="rect">
            <a:avLst/>
          </a:prstGeom>
          <a:noFill/>
        </p:spPr>
        <p:txBody>
          <a:bodyPr wrap="square" lIns="0" tIns="0" rIns="0" bIns="0" rtlCol="0">
            <a:spAutoFit/>
          </a:bodyPr>
          <a:lstStyle/>
          <a:p>
            <a:pPr marL="0" marR="0" lvl="0" indent="706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D</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ynamoDB</a:t>
            </a:r>
          </a:p>
        </p:txBody>
      </p:sp>
      <p:sp>
        <p:nvSpPr>
          <p:cNvPr id="291" name="TextBox 291"/>
          <p:cNvSpPr txBox="1"/>
          <p:nvPr/>
        </p:nvSpPr>
        <p:spPr>
          <a:xfrm>
            <a:off x="1638527" y="4541596"/>
            <a:ext cx="1637235"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Data</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94" normalizeH="0" baseline="0" noProof="0" dirty="0">
                <a:ln>
                  <a:noFill/>
                </a:ln>
                <a:solidFill>
                  <a:srgbClr val="FEFEFE"/>
                </a:solidFill>
                <a:effectLst/>
                <a:uLnTx/>
                <a:uFillTx/>
                <a:latin typeface="Times New Roman"/>
                <a:ea typeface="Times New Roman"/>
                <a:cs typeface="+mn-cs"/>
              </a:rPr>
              <a:t>Ingestion</a:t>
            </a:r>
          </a:p>
        </p:txBody>
      </p:sp>
      <p:sp>
        <p:nvSpPr>
          <p:cNvPr id="292" name="TextBox 292"/>
          <p:cNvSpPr txBox="1"/>
          <p:nvPr/>
        </p:nvSpPr>
        <p:spPr>
          <a:xfrm>
            <a:off x="4556602" y="5588380"/>
            <a:ext cx="283586" cy="3044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5" normalizeH="0" baseline="0" noProof="0" dirty="0">
                <a:ln>
                  <a:noFill/>
                </a:ln>
                <a:solidFill>
                  <a:srgbClr val="FCC300"/>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KMS</a:t>
            </a:r>
          </a:p>
        </p:txBody>
      </p:sp>
      <p:sp>
        <p:nvSpPr>
          <p:cNvPr id="293" name="TextBox 293"/>
          <p:cNvSpPr txBox="1"/>
          <p:nvPr/>
        </p:nvSpPr>
        <p:spPr>
          <a:xfrm>
            <a:off x="4952382" y="4736667"/>
            <a:ext cx="1818219" cy="11678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85" normalizeH="0" baseline="0" noProof="0" dirty="0">
                <a:ln>
                  <a:noFill/>
                </a:ln>
                <a:solidFill>
                  <a:srgbClr val="FEFEFE"/>
                </a:solidFill>
                <a:effectLst/>
                <a:uLnTx/>
                <a:uFillTx/>
                <a:latin typeface="Times New Roman"/>
                <a:ea typeface="Times New Roman"/>
                <a:cs typeface="+mn-cs"/>
              </a:rPr>
              <a:t>Manage</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39"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Secure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5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355513" algn="l" defTabSz="914400" rtl="0" eaLnBrk="1" fontAlgn="auto" latinLnBrk="0" hangingPunct="1">
              <a:lnSpc>
                <a:spcPct val="100000"/>
              </a:lnSpc>
              <a:spcBef>
                <a:spcPts val="0"/>
              </a:spcBef>
              <a:spcAft>
                <a:spcPts val="0"/>
              </a:spcAft>
              <a:buClrTx/>
              <a:buSzTx/>
              <a:buFontTx/>
              <a:buNone/>
              <a:tabLst>
                <a:tab pos="1174318" algn="l"/>
              </a:tabLst>
              <a:defRPr/>
            </a:pPr>
            <a:r>
              <a:rPr kumimoji="0" lang="en-US" altLang="zh-CN" sz="1000" b="0" i="0" u="none" strike="noStrike" kern="1200" cap="none" spc="-30" normalizeH="0" baseline="0" noProof="0" dirty="0">
                <a:ln>
                  <a:noFill/>
                </a:ln>
                <a:solidFill>
                  <a:srgbClr val="FCC300"/>
                </a:solidFill>
                <a:effectLst/>
                <a:uLnTx/>
                <a:uFillTx/>
                <a:latin typeface="Times New Roman"/>
                <a:ea typeface="Times New Roman"/>
                <a:cs typeface="+mn-cs"/>
              </a:rPr>
              <a:t>AWS	</a:t>
            </a:r>
            <a:r>
              <a:rPr kumimoji="0" lang="en-US" altLang="zh-CN" sz="1000" b="0" i="0" u="none" strike="noStrike" kern="1200" cap="none" spc="-45" normalizeH="0" baseline="0" noProof="0" dirty="0">
                <a:ln>
                  <a:noFill/>
                </a:ln>
                <a:solidFill>
                  <a:srgbClr val="FCC300"/>
                </a:solidFill>
                <a:effectLst/>
                <a:uLnTx/>
                <a:uFillTx/>
                <a:latin typeface="Times New Roman"/>
                <a:ea typeface="Times New Roman"/>
                <a:cs typeface="+mn-cs"/>
              </a:rPr>
              <a:t>AWS</a:t>
            </a:r>
          </a:p>
          <a:p>
            <a:pPr marL="0" marR="0" lvl="0" indent="380088" algn="l" defTabSz="914400" rtl="0" eaLnBrk="1" fontAlgn="auto" latinLnBrk="0" hangingPunct="1">
              <a:lnSpc>
                <a:spcPct val="105416"/>
              </a:lnSpc>
              <a:spcBef>
                <a:spcPts val="0"/>
              </a:spcBef>
              <a:spcAft>
                <a:spcPts val="0"/>
              </a:spcAft>
              <a:buClrTx/>
              <a:buSzTx/>
              <a:buFontTx/>
              <a:buNone/>
              <a:tabLst>
                <a:tab pos="1014806" algn="l"/>
              </a:tabLst>
              <a:defRPr/>
            </a:pPr>
            <a:r>
              <a:rPr kumimoji="0" lang="en-US" altLang="zh-CN" sz="1000" b="0" i="0" u="none" strike="noStrike" kern="1200" cap="none" spc="-65" normalizeH="0" baseline="0" noProof="0" dirty="0">
                <a:ln>
                  <a:noFill/>
                </a:ln>
                <a:solidFill>
                  <a:srgbClr val="FCC300"/>
                </a:solidFill>
                <a:effectLst/>
                <a:uLnTx/>
                <a:uFillTx/>
                <a:latin typeface="Times New Roman"/>
                <a:ea typeface="Times New Roman"/>
                <a:cs typeface="+mn-cs"/>
              </a:rPr>
              <a:t>IAM	</a:t>
            </a:r>
            <a:r>
              <a:rPr kumimoji="0" lang="en-US" altLang="zh-CN" sz="1000" b="0" i="0" u="none" strike="noStrike" kern="1200" cap="none" spc="20" normalizeH="0" baseline="0" noProof="0" dirty="0">
                <a:ln>
                  <a:noFill/>
                </a:ln>
                <a:solidFill>
                  <a:srgbClr val="FCC300"/>
                </a:solidFill>
                <a:effectLst/>
                <a:uLnTx/>
                <a:uFillTx/>
                <a:latin typeface="Times New Roman"/>
                <a:ea typeface="Times New Roman"/>
                <a:cs typeface="+mn-cs"/>
              </a:rPr>
              <a:t>CloudTrail</a:t>
            </a:r>
          </a:p>
        </p:txBody>
      </p:sp>
      <p:sp>
        <p:nvSpPr>
          <p:cNvPr id="294" name="TextBox 294"/>
          <p:cNvSpPr txBox="1"/>
          <p:nvPr/>
        </p:nvSpPr>
        <p:spPr>
          <a:xfrm>
            <a:off x="6765979" y="5591428"/>
            <a:ext cx="714432" cy="304419"/>
          </a:xfrm>
          <a:prstGeom prst="rect">
            <a:avLst/>
          </a:prstGeom>
          <a:noFill/>
        </p:spPr>
        <p:txBody>
          <a:bodyPr wrap="square" lIns="0" tIns="0" rIns="0" bIns="0" rtlCol="0">
            <a:spAutoFit/>
          </a:bodyPr>
          <a:lstStyle/>
          <a:p>
            <a:pPr marL="0" marR="0" lvl="0" indent="116649"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Ama</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0" normalizeH="0" baseline="0" noProof="0" dirty="0">
                <a:ln>
                  <a:noFill/>
                </a:ln>
                <a:solidFill>
                  <a:srgbClr val="FCC300"/>
                </a:solidFill>
                <a:effectLst/>
                <a:uLnTx/>
                <a:uFillTx/>
                <a:latin typeface="Times New Roman"/>
                <a:ea typeface="Times New Roman"/>
                <a:cs typeface="+mn-cs"/>
              </a:rPr>
              <a:t>Clo</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udWatch</a:t>
            </a:r>
          </a:p>
        </p:txBody>
      </p:sp>
      <p:sp>
        <p:nvSpPr>
          <p:cNvPr id="295" name="TextBox 295"/>
          <p:cNvSpPr txBox="1"/>
          <p:nvPr/>
        </p:nvSpPr>
        <p:spPr>
          <a:xfrm>
            <a:off x="8380615" y="4896815"/>
            <a:ext cx="518430" cy="246583"/>
          </a:xfrm>
          <a:prstGeom prst="rect">
            <a:avLst/>
          </a:prstGeom>
          <a:noFill/>
        </p:spPr>
        <p:txBody>
          <a:bodyPr wrap="square" lIns="0" tIns="0" rIns="0" bIns="0" rtlCol="0">
            <a:spAutoFit/>
          </a:bodyPr>
          <a:lstStyle/>
          <a:p>
            <a:pPr marL="0" marR="0" lvl="0" indent="5156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B97CFE"/>
                </a:solidFill>
                <a:effectLst/>
                <a:uLnTx/>
                <a:uFillTx/>
                <a:latin typeface="Times New Roman"/>
                <a:ea typeface="Times New Roman"/>
                <a:cs typeface="+mn-cs"/>
              </a:rPr>
              <a:t>QuickS</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ight</a:t>
            </a:r>
          </a:p>
        </p:txBody>
      </p:sp>
      <p:sp>
        <p:nvSpPr>
          <p:cNvPr id="296" name="TextBox 296"/>
          <p:cNvSpPr txBox="1"/>
          <p:nvPr/>
        </p:nvSpPr>
        <p:spPr>
          <a:xfrm>
            <a:off x="9086764" y="4857191"/>
            <a:ext cx="2035784" cy="811479"/>
          </a:xfrm>
          <a:prstGeom prst="rect">
            <a:avLst/>
          </a:prstGeom>
          <a:noFill/>
        </p:spPr>
        <p:txBody>
          <a:bodyPr wrap="square" lIns="0" tIns="0" rIns="0" bIns="0" rtlCol="0">
            <a:spAutoFit/>
          </a:bodyPr>
          <a:lstStyle/>
          <a:p>
            <a:pPr marL="0" marR="0" lvl="0" indent="132096" algn="l" defTabSz="914400" rtl="0" eaLnBrk="1" fontAlgn="auto" latinLnBrk="0" hangingPunct="1">
              <a:lnSpc>
                <a:spcPct val="104999"/>
              </a:lnSpc>
              <a:spcBef>
                <a:spcPts val="0"/>
              </a:spcBef>
              <a:spcAft>
                <a:spcPts val="0"/>
              </a:spcAft>
              <a:buClrTx/>
              <a:buSzTx/>
              <a:buFontTx/>
              <a:buNone/>
              <a:tabLst>
                <a:tab pos="892671" algn="l"/>
                <a:tab pos="1635249" algn="l"/>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Amazon	Amazon	</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Amazon</a:t>
            </a:r>
          </a:p>
          <a:p>
            <a:pPr marL="0" marR="0" lvl="0" indent="162259" algn="l" defTabSz="914400" rtl="0" eaLnBrk="1" fontAlgn="auto" latinLnBrk="0" hangingPunct="1">
              <a:lnSpc>
                <a:spcPct val="102499"/>
              </a:lnSpc>
              <a:spcBef>
                <a:spcPts val="0"/>
              </a:spcBef>
              <a:spcAft>
                <a:spcPts val="0"/>
              </a:spcAft>
              <a:buClrTx/>
              <a:buSzTx/>
              <a:buFontTx/>
              <a:buNone/>
              <a:tabLst>
                <a:tab pos="783134" algn="l"/>
                <a:tab pos="1623373" algn="l"/>
              </a:tabLst>
              <a:defRPr/>
            </a:pPr>
            <a:r>
              <a:rPr kumimoji="0" lang="en-US" altLang="zh-CN" sz="800" b="0" i="0" u="none" strike="noStrike" kern="1200" cap="none" spc="10" normalizeH="0" baseline="0" noProof="0" dirty="0">
                <a:ln>
                  <a:noFill/>
                </a:ln>
                <a:solidFill>
                  <a:srgbClr val="B97CFE"/>
                </a:solidFill>
                <a:effectLst/>
                <a:uLnTx/>
                <a:uFillTx/>
                <a:latin typeface="Times New Roman"/>
                <a:ea typeface="Times New Roman"/>
                <a:cs typeface="+mn-cs"/>
              </a:rPr>
              <a:t>Kinesis	</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Elasticsearch	</a:t>
            </a: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Neptune</a:t>
            </a:r>
          </a:p>
          <a:p>
            <a:pPr marL="0" marR="0" lvl="0" indent="91648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ervice</a:t>
            </a:r>
          </a:p>
          <a:p>
            <a:pPr marL="0" marR="0" lvl="0" indent="0" algn="l" defTabSz="914400" rtl="0" eaLnBrk="1" fontAlgn="auto" latinLnBrk="0" hangingPunct="1">
              <a:lnSpc>
                <a:spcPts val="128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44" normalizeH="0" baseline="0" noProof="0" dirty="0">
                <a:ln>
                  <a:noFill/>
                </a:ln>
                <a:solidFill>
                  <a:srgbClr val="FEFEFE"/>
                </a:solidFill>
                <a:effectLst/>
                <a:uLnTx/>
                <a:uFillTx/>
                <a:latin typeface="Times New Roman"/>
                <a:ea typeface="Times New Roman"/>
                <a:cs typeface="+mn-cs"/>
              </a:rPr>
              <a:t>Analytics</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0" normalizeH="0" baseline="0" noProof="0" dirty="0">
                <a:ln>
                  <a:noFill/>
                </a:ln>
                <a:solidFill>
                  <a:srgbClr val="FEFEFE"/>
                </a:solidFill>
                <a:effectLst/>
                <a:uLnTx/>
                <a:uFillTx/>
                <a:latin typeface="Times New Roman"/>
                <a:ea typeface="Times New Roman"/>
                <a:cs typeface="+mn-cs"/>
              </a:rPr>
              <a:t>Serving</a:t>
            </a:r>
          </a:p>
        </p:txBody>
      </p:sp>
      <p:sp>
        <p:nvSpPr>
          <p:cNvPr id="297" name="TextBox 297"/>
          <p:cNvSpPr txBox="1"/>
          <p:nvPr/>
        </p:nvSpPr>
        <p:spPr>
          <a:xfrm>
            <a:off x="11409770" y="4905958"/>
            <a:ext cx="388310" cy="2496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10718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RDS</a:t>
            </a:r>
          </a:p>
        </p:txBody>
      </p:sp>
      <p:sp>
        <p:nvSpPr>
          <p:cNvPr id="298" name="TextBox 298"/>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40112534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028" y="2022021"/>
            <a:ext cx="7053943" cy="3565979"/>
          </a:xfrm>
          <a:prstGeom prst="rect">
            <a:avLst/>
          </a:prstGeom>
        </p:spPr>
      </p:pic>
      <p:sp>
        <p:nvSpPr>
          <p:cNvPr id="5" name="TextBox 4"/>
          <p:cNvSpPr txBox="1"/>
          <p:nvPr/>
        </p:nvSpPr>
        <p:spPr>
          <a:xfrm>
            <a:off x="3892062" y="617415"/>
            <a:ext cx="41265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DB </a:t>
            </a:r>
            <a:r>
              <a:rPr kumimoji="0" lang="ko-KR" altLang="en-US" sz="3200" b="0" i="0" u="none" strike="noStrike" kern="1200" cap="none" spc="0" normalizeH="0" baseline="0" noProof="0" dirty="0">
                <a:ln>
                  <a:noFill/>
                </a:ln>
                <a:solidFill>
                  <a:prstClr val="black"/>
                </a:solidFill>
                <a:effectLst/>
                <a:uLnTx/>
                <a:uFillTx/>
                <a:latin typeface="Segoe UI"/>
                <a:ea typeface="+mn-ea"/>
                <a:cs typeface="+mn-cs"/>
              </a:rPr>
              <a:t>엔진</a:t>
            </a:r>
          </a:p>
        </p:txBody>
      </p:sp>
    </p:spTree>
    <p:extLst>
      <p:ext uri="{BB962C8B-B14F-4D97-AF65-F5344CB8AC3E}">
        <p14:creationId xmlns:p14="http://schemas.microsoft.com/office/powerpoint/2010/main" val="712762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 dirty="0"/>
              <a:t>DB </a:t>
            </a:r>
            <a:r>
              <a:rPr lang="ko-KR" altLang="en-US" dirty="0"/>
              <a:t>서버 접근</a:t>
            </a:r>
          </a:p>
        </p:txBody>
      </p:sp>
      <p:sp>
        <p:nvSpPr>
          <p:cNvPr id="5" name="내용 개체 틀 4"/>
          <p:cNvSpPr>
            <a:spLocks noGrp="1"/>
          </p:cNvSpPr>
          <p:nvPr>
            <p:ph sz="quarter" idx="10"/>
          </p:nvPr>
        </p:nvSpPr>
        <p:spPr/>
        <p:txBody>
          <a:bodyPr/>
          <a:lstStyle/>
          <a:p>
            <a:r>
              <a:rPr lang="en-US" altLang="ko-KR" dirty="0"/>
              <a:t>public access</a:t>
            </a:r>
            <a:endParaRPr lang="ko-KR" altLang="en-US" dirty="0"/>
          </a:p>
          <a:p>
            <a:r>
              <a:rPr lang="en-US" altLang="ko-KR" dirty="0"/>
              <a:t>security group</a:t>
            </a:r>
            <a:endParaRPr lang="ko-KR" altLang="en-US" dirty="0"/>
          </a:p>
          <a:p>
            <a:pPr lvl="1">
              <a:lnSpc>
                <a:spcPct val="150000"/>
              </a:lnSpc>
            </a:pPr>
            <a:r>
              <a:rPr lang="en-US" altLang="ko-KR" dirty="0"/>
              <a:t> EC2 instance</a:t>
            </a:r>
            <a:r>
              <a:rPr lang="ko-KR" altLang="en-US" dirty="0"/>
              <a:t>의 </a:t>
            </a:r>
            <a:r>
              <a:rPr lang="en-US" altLang="ko-KR" dirty="0"/>
              <a:t>SG</a:t>
            </a:r>
            <a:r>
              <a:rPr lang="ko-KR" altLang="en-US" dirty="0"/>
              <a:t>을 </a:t>
            </a:r>
            <a:r>
              <a:rPr lang="en-US" altLang="ko-KR" dirty="0"/>
              <a:t>RDS database security group</a:t>
            </a:r>
            <a:r>
              <a:rPr lang="ko-KR" altLang="en-US" dirty="0"/>
              <a:t>의 </a:t>
            </a:r>
            <a:r>
              <a:rPr lang="en-US" altLang="ko-KR" dirty="0"/>
              <a:t>inbound </a:t>
            </a:r>
            <a:r>
              <a:rPr lang="ko-KR" altLang="en-US" dirty="0"/>
              <a:t>에 적용</a:t>
            </a:r>
            <a:endParaRPr lang="ko" altLang="en-US" dirty="0"/>
          </a:p>
          <a:p>
            <a:endParaRPr lang="ko-KR" altLang="en-US" dirty="0"/>
          </a:p>
        </p:txBody>
      </p:sp>
    </p:spTree>
    <p:extLst>
      <p:ext uri="{BB962C8B-B14F-4D97-AF65-F5344CB8AC3E}">
        <p14:creationId xmlns:p14="http://schemas.microsoft.com/office/powerpoint/2010/main" val="143944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a:t>
            </a:r>
            <a:r>
              <a:rPr lang="ko-KR" altLang="en-US" dirty="0"/>
              <a:t>에서 </a:t>
            </a:r>
            <a:r>
              <a:rPr lang="en-US" altLang="ko-KR" dirty="0"/>
              <a:t>RDS </a:t>
            </a:r>
            <a:r>
              <a:rPr lang="ko-KR" altLang="en-US" dirty="0"/>
              <a:t>접근 </a:t>
            </a:r>
          </a:p>
        </p:txBody>
      </p:sp>
      <p:sp>
        <p:nvSpPr>
          <p:cNvPr id="3" name="내용 개체 틀 2"/>
          <p:cNvSpPr>
            <a:spLocks noGrp="1"/>
          </p:cNvSpPr>
          <p:nvPr>
            <p:ph sz="quarter" idx="10"/>
          </p:nvPr>
        </p:nvSpPr>
        <p:spPr/>
        <p:txBody>
          <a:bodyPr/>
          <a:lstStyle/>
          <a:p>
            <a:pPr lvl="1"/>
            <a:r>
              <a:rPr lang="en-US" altLang="ko-KR" dirty="0"/>
              <a:t>$</a:t>
            </a:r>
            <a:r>
              <a:rPr lang="en-US" altLang="ko-KR" dirty="0" err="1"/>
              <a:t>sudo</a:t>
            </a:r>
            <a:r>
              <a:rPr lang="en-US" altLang="ko-KR" dirty="0"/>
              <a:t> apt update</a:t>
            </a:r>
          </a:p>
          <a:p>
            <a:pPr lvl="1"/>
            <a:r>
              <a:rPr lang="en-US" altLang="ko-KR" dirty="0"/>
              <a:t>$</a:t>
            </a:r>
            <a:r>
              <a:rPr lang="en-US" altLang="ko-KR" dirty="0" err="1"/>
              <a:t>sudo</a:t>
            </a:r>
            <a:r>
              <a:rPr lang="en-US" altLang="ko-KR" dirty="0"/>
              <a:t> apt install </a:t>
            </a:r>
            <a:r>
              <a:rPr lang="en-US" altLang="ko-KR" dirty="0" err="1"/>
              <a:t>mysql</a:t>
            </a:r>
            <a:r>
              <a:rPr lang="en-US" altLang="ko-KR" dirty="0"/>
              <a:t>-client</a:t>
            </a:r>
          </a:p>
          <a:p>
            <a:pPr lvl="1"/>
            <a:r>
              <a:rPr lang="en-US" altLang="ko-KR" dirty="0"/>
              <a:t>$</a:t>
            </a:r>
            <a:r>
              <a:rPr lang="en-US" altLang="ko-KR" dirty="0" err="1"/>
              <a:t>mysql</a:t>
            </a:r>
            <a:r>
              <a:rPr lang="en-US" altLang="ko-KR" dirty="0"/>
              <a:t> -h /RDS instance endpoint –h aws2-rds..../ -u admin -p</a:t>
            </a:r>
          </a:p>
          <a:p>
            <a:pPr lvl="1"/>
            <a:r>
              <a:rPr lang="en-US" altLang="ko-KR" dirty="0"/>
              <a:t>$</a:t>
            </a:r>
            <a:r>
              <a:rPr lang="en-US" altLang="ko-KR" dirty="0" err="1"/>
              <a:t>mysql</a:t>
            </a:r>
            <a:r>
              <a:rPr lang="en-US" altLang="ko-KR" dirty="0"/>
              <a:t> -h database-1.cour8cblgiau.ap-northeast-2.rds.amazonaws.com -u admin -p</a:t>
            </a:r>
          </a:p>
          <a:p>
            <a:endParaRPr lang="ko-KR" altLang="en-US" dirty="0"/>
          </a:p>
        </p:txBody>
      </p:sp>
    </p:spTree>
    <p:extLst>
      <p:ext uri="{BB962C8B-B14F-4D97-AF65-F5344CB8AC3E}">
        <p14:creationId xmlns:p14="http://schemas.microsoft.com/office/powerpoint/2010/main" val="637398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RDS</a:t>
            </a:r>
            <a:endParaRPr lang="ko-KR" altLang="en-US" dirty="0"/>
          </a:p>
        </p:txBody>
      </p:sp>
      <p:sp>
        <p:nvSpPr>
          <p:cNvPr id="3" name="내용 개체 틀 2"/>
          <p:cNvSpPr>
            <a:spLocks noGrp="1"/>
          </p:cNvSpPr>
          <p:nvPr>
            <p:ph sz="quarter" idx="10"/>
          </p:nvPr>
        </p:nvSpPr>
        <p:spPr/>
        <p:txBody>
          <a:bodyPr/>
          <a:lstStyle/>
          <a:p>
            <a:r>
              <a:rPr lang="en-US" altLang="ko-KR" dirty="0"/>
              <a:t>RDS create, </a:t>
            </a:r>
          </a:p>
          <a:p>
            <a:pPr lvl="1"/>
            <a:r>
              <a:rPr lang="en-US" altLang="ko-KR" dirty="0"/>
              <a:t>public access</a:t>
            </a:r>
          </a:p>
          <a:p>
            <a:pPr lvl="1"/>
            <a:r>
              <a:rPr lang="en-US" altLang="ko-KR" dirty="0"/>
              <a:t>private access : only EC2 instance inside VPC</a:t>
            </a:r>
          </a:p>
          <a:p>
            <a:r>
              <a:rPr lang="en-US" altLang="ko-KR" dirty="0"/>
              <a:t>EC2 create, EC2 sg </a:t>
            </a:r>
            <a:r>
              <a:rPr lang="ko-KR" altLang="en-US" dirty="0"/>
              <a:t>를 </a:t>
            </a:r>
            <a:r>
              <a:rPr lang="en-US" altLang="ko-KR" dirty="0"/>
              <a:t>RDS sg </a:t>
            </a:r>
            <a:r>
              <a:rPr lang="ko-KR" altLang="en-US" dirty="0"/>
              <a:t>의 </a:t>
            </a:r>
            <a:r>
              <a:rPr lang="en-US" altLang="ko-KR" dirty="0"/>
              <a:t>inbound rule</a:t>
            </a:r>
            <a:r>
              <a:rPr lang="ko-KR" altLang="en-US" dirty="0"/>
              <a:t>에 추가</a:t>
            </a:r>
            <a:endParaRPr lang="en-US" altLang="ko-KR" dirty="0"/>
          </a:p>
          <a:p>
            <a:pPr lvl="1"/>
            <a:r>
              <a:rPr lang="en-US" altLang="ko-KR" dirty="0"/>
              <a:t>EC2 – security group  : copy</a:t>
            </a:r>
          </a:p>
          <a:p>
            <a:pPr lvl="1"/>
            <a:r>
              <a:rPr lang="en-US" altLang="ko-KR" dirty="0"/>
              <a:t>RDS : Actions </a:t>
            </a:r>
            <a:r>
              <a:rPr lang="en-US" altLang="ko-KR" dirty="0">
                <a:sym typeface="Wingdings" panose="05000000000000000000" pitchFamily="2" charset="2"/>
              </a:rPr>
              <a:t> </a:t>
            </a:r>
            <a:r>
              <a:rPr lang="en-US" altLang="ko-KR" dirty="0"/>
              <a:t>security group </a:t>
            </a:r>
            <a:r>
              <a:rPr lang="en-US" altLang="ko-KR" dirty="0">
                <a:sym typeface="Wingdings" panose="05000000000000000000" pitchFamily="2" charset="2"/>
              </a:rPr>
              <a:t> edit inbound rule</a:t>
            </a:r>
          </a:p>
          <a:p>
            <a:pPr lvl="1"/>
            <a:endParaRPr lang="ko-KR" altLang="en-US" dirty="0"/>
          </a:p>
        </p:txBody>
      </p:sp>
    </p:spTree>
    <p:extLst>
      <p:ext uri="{BB962C8B-B14F-4D97-AF65-F5344CB8AC3E}">
        <p14:creationId xmlns:p14="http://schemas.microsoft.com/office/powerpoint/2010/main" val="1550591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3170099"/>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계정관리</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a:t>
            </a:r>
          </a:p>
          <a:p>
            <a:pPr marL="1257300" lvl="2"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  instance</a:t>
            </a:r>
          </a:p>
          <a:p>
            <a:pPr marL="1257300" lvl="2"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Linux web server</a:t>
            </a:r>
            <a:endParaRPr lang="en-US" altLang="ko-KR" dirty="0"/>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a:t>
            </a:r>
            <a:r>
              <a:rPr lang="en-US" altLang="ko-KR" dirty="0" err="1"/>
              <a:t>mariadb</a:t>
            </a:r>
            <a:endParaRPr lang="ko-KR" altLang="en-US" dirty="0"/>
          </a:p>
        </p:txBody>
      </p:sp>
      <p:sp>
        <p:nvSpPr>
          <p:cNvPr id="3" name="내용 개체 틀 2"/>
          <p:cNvSpPr>
            <a:spLocks noGrp="1"/>
          </p:cNvSpPr>
          <p:nvPr>
            <p:ph sz="quarter" idx="10"/>
          </p:nvPr>
        </p:nvSpPr>
        <p:spPr/>
        <p:txBody>
          <a:bodyPr>
            <a:normAutofit/>
          </a:bodyPr>
          <a:lstStyle/>
          <a:p>
            <a:pPr lvl="1"/>
            <a:r>
              <a:rPr lang="en-US" altLang="ko" dirty="0"/>
              <a:t>select user();</a:t>
            </a:r>
            <a:endParaRPr lang="ko" altLang="en-US" dirty="0"/>
          </a:p>
          <a:p>
            <a:pPr lvl="1"/>
            <a:r>
              <a:rPr lang="en-US" altLang="ko" dirty="0"/>
              <a:t>select version();</a:t>
            </a:r>
            <a:endParaRPr lang="ko" altLang="en-US" dirty="0"/>
          </a:p>
          <a:p>
            <a:pPr lvl="1"/>
            <a:r>
              <a:rPr lang="en-US" altLang="ko" dirty="0"/>
              <a:t>drop database company;</a:t>
            </a:r>
            <a:endParaRPr lang="ko" altLang="en-US" dirty="0"/>
          </a:p>
          <a:p>
            <a:pPr lvl="1"/>
            <a:r>
              <a:rPr lang="en-US" altLang="ko" dirty="0"/>
              <a:t>create database company'</a:t>
            </a:r>
            <a:endParaRPr lang="ko" altLang="en-US" dirty="0"/>
          </a:p>
          <a:p>
            <a:pPr lvl="1"/>
            <a:r>
              <a:rPr lang="en-US" altLang="ko" dirty="0"/>
              <a:t>show databases;</a:t>
            </a:r>
            <a:endParaRPr lang="ko" altLang="en-US" dirty="0"/>
          </a:p>
          <a:p>
            <a:pPr lvl="1"/>
            <a:r>
              <a:rPr lang="en-US" altLang="ko" dirty="0"/>
              <a:t>use company;</a:t>
            </a:r>
            <a:endParaRPr lang="ko" altLang="en-US" dirty="0"/>
          </a:p>
          <a:p>
            <a:pPr lvl="1"/>
            <a:r>
              <a:rPr lang="en-US" altLang="ko" dirty="0"/>
              <a:t>show tables;</a:t>
            </a:r>
            <a:endParaRPr lang="ko" altLang="en-US" dirty="0"/>
          </a:p>
          <a:p>
            <a:endParaRPr lang="ko-KR" altLang="en-US" dirty="0"/>
          </a:p>
        </p:txBody>
      </p:sp>
    </p:spTree>
    <p:extLst>
      <p:ext uri="{BB962C8B-B14F-4D97-AF65-F5344CB8AC3E}">
        <p14:creationId xmlns:p14="http://schemas.microsoft.com/office/powerpoint/2010/main" val="942934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4</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257454" y="3378200"/>
            <a:ext cx="4168772"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RestAPI</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DynamoDB</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 –lambda-</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DynamDb</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lambda-Python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cloudwatchS3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
        <p:nvSpPr>
          <p:cNvPr id="4" name="직사각형 3"/>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289141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 name="Picture 9"/>
          <p:cNvPicPr>
            <a:picLocks noChangeAspect="1"/>
          </p:cNvPicPr>
          <p:nvPr/>
        </p:nvPicPr>
        <p:blipFill>
          <a:blip r:embed="rId2"/>
          <a:stretch>
            <a:fillRect/>
          </a:stretch>
        </p:blipFill>
        <p:spPr>
          <a:xfrm>
            <a:off x="6812280" y="3703320"/>
            <a:ext cx="2918460" cy="2903220"/>
          </a:xfrm>
          <a:prstGeom prst="rect">
            <a:avLst/>
          </a:prstGeom>
        </p:spPr>
      </p:pic>
      <p:pic>
        <p:nvPicPr>
          <p:cNvPr id="10" name="Picture 10"/>
          <p:cNvPicPr>
            <a:picLocks noChangeAspect="1"/>
          </p:cNvPicPr>
          <p:nvPr/>
        </p:nvPicPr>
        <p:blipFill>
          <a:blip r:embed="rId3"/>
          <a:stretch>
            <a:fillRect/>
          </a:stretch>
        </p:blipFill>
        <p:spPr>
          <a:xfrm>
            <a:off x="1836420" y="3931920"/>
            <a:ext cx="3337560" cy="2446020"/>
          </a:xfrm>
          <a:prstGeom prst="rect">
            <a:avLst/>
          </a:prstGeom>
        </p:spPr>
      </p:pic>
      <p:sp>
        <p:nvSpPr>
          <p:cNvPr id="2" name="TextBox 10"/>
          <p:cNvSpPr txBox="1"/>
          <p:nvPr/>
        </p:nvSpPr>
        <p:spPr>
          <a:xfrm>
            <a:off x="452119" y="315783"/>
            <a:ext cx="7467599" cy="6071198"/>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50" normalizeH="0" baseline="0" noProof="0" dirty="0">
                <a:ln>
                  <a:noFill/>
                </a:ln>
                <a:solidFill>
                  <a:srgbClr val="FEFEFE"/>
                </a:solidFill>
                <a:effectLst/>
                <a:uLnTx/>
                <a:uFillTx/>
                <a:latin typeface="굴림"/>
                <a:ea typeface="굴림"/>
                <a:cs typeface="+mn-cs"/>
              </a:rPr>
              <a:t>서버리스란</a:t>
            </a:r>
            <a:r>
              <a:rPr kumimoji="0" lang="zh-CN" altLang="en-US" sz="4000" b="0" i="0" u="none" strike="noStrike" kern="1200" cap="none" spc="-9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3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서버를</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생성하거나</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관리할</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필요가</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없음</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요청에</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맞추어</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확장</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가능</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사용한</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만큼만</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비용</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지불</a:t>
            </a: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6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고가용성(HA)</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재해</a:t>
            </a:r>
            <a:r>
              <a:rPr kumimoji="0" lang="zh-CN" altLang="en-US" sz="32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복구(DR)</a:t>
            </a:r>
            <a:r>
              <a:rPr kumimoji="0" lang="zh-CN" altLang="en-US" sz="3200" b="0" i="0" u="none" strike="noStrike" kern="1200" cap="none" spc="-9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내장</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3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13337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4039292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7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0" name="Picture 80"/>
          <p:cNvPicPr>
            <a:picLocks noChangeAspect="1"/>
          </p:cNvPicPr>
          <p:nvPr/>
        </p:nvPicPr>
        <p:blipFill>
          <a:blip r:embed="rId2"/>
          <a:stretch>
            <a:fillRect/>
          </a:stretch>
        </p:blipFill>
        <p:spPr>
          <a:xfrm>
            <a:off x="4030979" y="1188719"/>
            <a:ext cx="4000500" cy="3992879"/>
          </a:xfrm>
          <a:prstGeom prst="rect">
            <a:avLst/>
          </a:prstGeom>
        </p:spPr>
      </p:pic>
      <p:sp>
        <p:nvSpPr>
          <p:cNvPr id="2" name="TextBox 80"/>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915029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3" name="Picture 83"/>
          <p:cNvPicPr>
            <a:picLocks noChangeAspect="1"/>
          </p:cNvPicPr>
          <p:nvPr/>
        </p:nvPicPr>
        <p:blipFill>
          <a:blip r:embed="rId2"/>
          <a:stretch>
            <a:fillRect/>
          </a:stretch>
        </p:blipFill>
        <p:spPr>
          <a:xfrm>
            <a:off x="6088380" y="2293620"/>
            <a:ext cx="990600" cy="975360"/>
          </a:xfrm>
          <a:prstGeom prst="rect">
            <a:avLst/>
          </a:prstGeom>
        </p:spPr>
      </p:pic>
      <p:pic>
        <p:nvPicPr>
          <p:cNvPr id="84" name="Picture 84"/>
          <p:cNvPicPr>
            <a:picLocks noChangeAspect="1"/>
          </p:cNvPicPr>
          <p:nvPr/>
        </p:nvPicPr>
        <p:blipFill>
          <a:blip r:embed="rId3"/>
          <a:stretch>
            <a:fillRect/>
          </a:stretch>
        </p:blipFill>
        <p:spPr>
          <a:xfrm>
            <a:off x="7170420" y="2194560"/>
            <a:ext cx="3573779" cy="3535679"/>
          </a:xfrm>
          <a:prstGeom prst="rect">
            <a:avLst/>
          </a:prstGeom>
        </p:spPr>
      </p:pic>
      <p:pic>
        <p:nvPicPr>
          <p:cNvPr id="85" name="Picture 85"/>
          <p:cNvPicPr>
            <a:picLocks noChangeAspect="1"/>
          </p:cNvPicPr>
          <p:nvPr/>
        </p:nvPicPr>
        <p:blipFill>
          <a:blip r:embed="rId4"/>
          <a:stretch>
            <a:fillRect/>
          </a:stretch>
        </p:blipFill>
        <p:spPr>
          <a:xfrm>
            <a:off x="2537460" y="2293620"/>
            <a:ext cx="982980" cy="3322320"/>
          </a:xfrm>
          <a:prstGeom prst="rect">
            <a:avLst/>
          </a:prstGeom>
        </p:spPr>
      </p:pic>
      <p:pic>
        <p:nvPicPr>
          <p:cNvPr id="86" name="Picture 86"/>
          <p:cNvPicPr>
            <a:picLocks noChangeAspect="1"/>
          </p:cNvPicPr>
          <p:nvPr/>
        </p:nvPicPr>
        <p:blipFill>
          <a:blip r:embed="rId5"/>
          <a:stretch>
            <a:fillRect/>
          </a:stretch>
        </p:blipFill>
        <p:spPr>
          <a:xfrm>
            <a:off x="3604260" y="2689860"/>
            <a:ext cx="2392680" cy="2491740"/>
          </a:xfrm>
          <a:prstGeom prst="rect">
            <a:avLst/>
          </a:prstGeom>
        </p:spPr>
      </p:pic>
      <p:sp>
        <p:nvSpPr>
          <p:cNvPr id="2" name="TextBox 86"/>
          <p:cNvSpPr txBox="1"/>
          <p:nvPr/>
        </p:nvSpPr>
        <p:spPr>
          <a:xfrm>
            <a:off x="452119" y="346202"/>
            <a:ext cx="3400793" cy="16446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25"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0" normalizeH="0" baseline="0" noProof="0" dirty="0">
                <a:ln>
                  <a:noFill/>
                </a:ln>
                <a:solidFill>
                  <a:srgbClr val="FEFEFE"/>
                </a:solidFill>
                <a:effectLst/>
                <a:uLnTx/>
                <a:uFillTx/>
                <a:latin typeface="Times New Roman"/>
                <a:ea typeface="Times New Roman"/>
                <a:cs typeface="+mn-cs"/>
              </a:rPr>
              <a:t>Lambda</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5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1756143"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4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5" normalizeH="0" baseline="0" noProof="0" dirty="0">
                <a:ln>
                  <a:noFill/>
                </a:ln>
                <a:solidFill>
                  <a:srgbClr val="FEFEFE"/>
                </a:solidFill>
                <a:effectLst/>
                <a:uLnTx/>
                <a:uFillTx/>
                <a:latin typeface="굴림"/>
                <a:ea typeface="굴림"/>
                <a:cs typeface="+mn-cs"/>
              </a:rPr>
              <a:t>소스</a:t>
            </a:r>
          </a:p>
        </p:txBody>
      </p:sp>
      <p:sp>
        <p:nvSpPr>
          <p:cNvPr id="87" name="TextBox 87"/>
          <p:cNvSpPr txBox="1"/>
          <p:nvPr/>
        </p:nvSpPr>
        <p:spPr>
          <a:xfrm>
            <a:off x="5018432" y="1596237"/>
            <a:ext cx="3140786" cy="3648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129" normalizeH="0" baseline="0" noProof="0" dirty="0">
                <a:ln>
                  <a:noFill/>
                </a:ln>
                <a:solidFill>
                  <a:srgbClr val="FCC300"/>
                </a:solidFill>
                <a:effectLst/>
                <a:uLnTx/>
                <a:uFillTx/>
                <a:latin typeface="Times New Roman"/>
                <a:ea typeface="Times New Roman"/>
                <a:cs typeface="+mn-cs"/>
              </a:rPr>
              <a:t>AWS</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94" normalizeH="0" baseline="0" noProof="0" dirty="0">
                <a:ln>
                  <a:noFill/>
                </a:ln>
                <a:solidFill>
                  <a:srgbClr val="FCC300"/>
                </a:solidFill>
                <a:effectLst/>
                <a:uLnTx/>
                <a:uFillTx/>
                <a:latin typeface="Times New Roman"/>
                <a:ea typeface="Times New Roman"/>
                <a:cs typeface="+mn-cs"/>
              </a:rPr>
              <a:t>Lambda</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80" normalizeH="0" baseline="0" noProof="0" dirty="0">
                <a:ln>
                  <a:noFill/>
                </a:ln>
                <a:solidFill>
                  <a:srgbClr val="FCC300"/>
                </a:solidFill>
                <a:effectLst/>
                <a:uLnTx/>
                <a:uFillTx/>
                <a:latin typeface="Times New Roman"/>
                <a:ea typeface="Times New Roman"/>
                <a:cs typeface="+mn-cs"/>
              </a:rPr>
              <a:t>Function</a:t>
            </a:r>
          </a:p>
        </p:txBody>
      </p:sp>
      <p:sp>
        <p:nvSpPr>
          <p:cNvPr id="88" name="TextBox 88"/>
          <p:cNvSpPr txBox="1"/>
          <p:nvPr/>
        </p:nvSpPr>
        <p:spPr>
          <a:xfrm>
            <a:off x="8662040" y="1585454"/>
            <a:ext cx="2971800" cy="40538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다양한</a:t>
            </a:r>
            <a:r>
              <a:rPr kumimoji="0" lang="zh-CN" altLang="en-US" sz="24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종류의</a:t>
            </a:r>
            <a:r>
              <a:rPr kumimoji="0" lang="zh-CN" altLang="en-US" sz="2400" b="0" i="0" u="none" strike="noStrike" kern="1200" cap="none" spc="89"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서비스</a:t>
            </a:r>
          </a:p>
        </p:txBody>
      </p:sp>
      <p:sp>
        <p:nvSpPr>
          <p:cNvPr id="89" name="TextBox 89"/>
          <p:cNvSpPr txBox="1"/>
          <p:nvPr/>
        </p:nvSpPr>
        <p:spPr>
          <a:xfrm>
            <a:off x="508600" y="2596398"/>
            <a:ext cx="1962159" cy="32092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데이터</a:t>
            </a:r>
            <a:r>
              <a:rPr kumimoji="0" lang="zh-CN" altLang="en-US" sz="1900" b="0" i="0" u="none" strike="noStrike" kern="1200" cap="none" spc="0"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변경</a:t>
            </a:r>
          </a:p>
        </p:txBody>
      </p:sp>
      <p:sp>
        <p:nvSpPr>
          <p:cNvPr id="90" name="TextBox 90"/>
          <p:cNvSpPr txBox="1"/>
          <p:nvPr/>
        </p:nvSpPr>
        <p:spPr>
          <a:xfrm>
            <a:off x="502336" y="3775974"/>
            <a:ext cx="1847860" cy="149440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15" normalizeH="0" baseline="0" noProof="0" dirty="0">
                <a:ln>
                  <a:noFill/>
                </a:ln>
                <a:solidFill>
                  <a:srgbClr val="FE6036"/>
                </a:solidFill>
                <a:effectLst/>
                <a:uLnTx/>
                <a:uFillTx/>
                <a:latin typeface="굴림"/>
                <a:ea typeface="굴림"/>
                <a:cs typeface="+mn-cs"/>
              </a:rPr>
              <a:t>엔드포인트</a:t>
            </a:r>
            <a:r>
              <a:rPr kumimoji="0" lang="zh-CN" altLang="en-US" sz="1900" b="0" i="0" u="none" strike="noStrike" kern="1200" cap="none" spc="-109" normalizeH="0" baseline="0" noProof="0" dirty="0">
                <a:ln>
                  <a:noFill/>
                </a:ln>
                <a:solidFill>
                  <a:srgbClr val="FE6036"/>
                </a:solidFill>
                <a:effectLst/>
                <a:uLnTx/>
                <a:uFillTx/>
                <a:latin typeface="굴림"/>
                <a:ea typeface="+mn-ea"/>
                <a:cs typeface="굴림"/>
              </a:rPr>
              <a:t> </a:t>
            </a:r>
            <a:r>
              <a:rPr kumimoji="0" lang="zh-CN" altLang="en-US" sz="1900" b="0" i="0" u="none" strike="noStrike" kern="1200" cap="none" spc="20" normalizeH="0" baseline="0" noProof="0" dirty="0">
                <a:ln>
                  <a:noFill/>
                </a:ln>
                <a:solidFill>
                  <a:srgbClr val="FE6036"/>
                </a:solidFill>
                <a:effectLst/>
                <a:uLnTx/>
                <a:uFillTx/>
                <a:latin typeface="굴림"/>
                <a:ea typeface="굴림"/>
                <a:cs typeface="+mn-cs"/>
              </a:rPr>
              <a:t>요청</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1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리소스</a:t>
            </a:r>
            <a:r>
              <a:rPr kumimoji="0" lang="zh-CN" altLang="en-US" sz="19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변경</a:t>
            </a:r>
          </a:p>
        </p:txBody>
      </p:sp>
      <p:sp>
        <p:nvSpPr>
          <p:cNvPr id="91" name="TextBox 91"/>
          <p:cNvSpPr txBox="1"/>
          <p:nvPr/>
        </p:nvSpPr>
        <p:spPr>
          <a:xfrm>
            <a:off x="5869332" y="3398266"/>
            <a:ext cx="1440633" cy="2132838"/>
          </a:xfrm>
          <a:prstGeom prst="rect">
            <a:avLst/>
          </a:prstGeom>
          <a:noFill/>
        </p:spPr>
        <p:txBody>
          <a:bodyPr wrap="square" lIns="0" tIns="0" rIns="0" bIns="0" rtlCol="0">
            <a:spAutoFit/>
          </a:bodyPr>
          <a:lstStyle/>
          <a:p>
            <a:pPr marL="0" marR="0" lvl="0" indent="288161"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80" normalizeH="0" baseline="0" noProof="0" dirty="0">
                <a:ln>
                  <a:noFill/>
                </a:ln>
                <a:solidFill>
                  <a:srgbClr val="FEFEFE"/>
                </a:solidFill>
                <a:effectLst/>
                <a:uLnTx/>
                <a:uFillTx/>
                <a:latin typeface="Times New Roman"/>
                <a:ea typeface="Times New Roman"/>
                <a:cs typeface="+mn-cs"/>
              </a:rPr>
              <a:t>N</a:t>
            </a:r>
            <a:r>
              <a:rPr kumimoji="0" lang="en-US" altLang="zh-CN" sz="2000" b="0" i="0" u="none" strike="noStrike" kern="1200" cap="none" spc="75" normalizeH="0" baseline="0" noProof="0" dirty="0">
                <a:ln>
                  <a:noFill/>
                </a:ln>
                <a:solidFill>
                  <a:srgbClr val="FEFEFE"/>
                </a:solidFill>
                <a:effectLst/>
                <a:uLnTx/>
                <a:uFillTx/>
                <a:latin typeface="Times New Roman"/>
                <a:ea typeface="Times New Roman"/>
                <a:cs typeface="+mn-cs"/>
              </a:rPr>
              <a:t>ode.js</a:t>
            </a:r>
          </a:p>
          <a:p>
            <a:pPr marL="0" marR="0" lvl="0" indent="301625"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39" normalizeH="0" baseline="0" noProof="0" dirty="0">
                <a:ln>
                  <a:noFill/>
                </a:ln>
                <a:solidFill>
                  <a:srgbClr val="FEFEFE"/>
                </a:solidFill>
                <a:effectLst/>
                <a:uLnTx/>
                <a:uFillTx/>
                <a:latin typeface="Times New Roman"/>
                <a:ea typeface="Times New Roman"/>
                <a:cs typeface="+mn-cs"/>
              </a:rPr>
              <a:t>P</a:t>
            </a:r>
            <a:r>
              <a:rPr kumimoji="0" lang="en-US" altLang="zh-CN" sz="2000" b="0" i="0" u="none" strike="noStrike" kern="1200" cap="none" spc="135" normalizeH="0" baseline="0" noProof="0" dirty="0">
                <a:ln>
                  <a:noFill/>
                </a:ln>
                <a:solidFill>
                  <a:srgbClr val="FEFEFE"/>
                </a:solidFill>
                <a:effectLst/>
                <a:uLnTx/>
                <a:uFillTx/>
                <a:latin typeface="Times New Roman"/>
                <a:ea typeface="Times New Roman"/>
                <a:cs typeface="+mn-cs"/>
              </a:rPr>
              <a:t>ython</a:t>
            </a:r>
          </a:p>
          <a:p>
            <a:pPr marL="561975" marR="0" lvl="0" indent="-102361" algn="l" defTabSz="914400" rtl="0" eaLnBrk="1" fontAlgn="auto" latinLnBrk="0" hangingPunct="0">
              <a:lnSpc>
                <a:spcPct val="100000"/>
              </a:lnSpc>
              <a:spcBef>
                <a:spcPts val="0"/>
              </a:spcBef>
              <a:spcAft>
                <a:spcPts val="0"/>
              </a:spcAft>
              <a:buClrTx/>
              <a:buSzTx/>
              <a:buFontTx/>
              <a:buNone/>
              <a:tabLst/>
              <a:defRPr/>
            </a:pPr>
            <a:r>
              <a:rPr kumimoji="0" lang="en-US" altLang="zh-CN" sz="2000" b="0" i="0" u="none" strike="noStrike" kern="1200" cap="none" spc="104" normalizeH="0" baseline="0" noProof="0" dirty="0">
                <a:ln>
                  <a:noFill/>
                </a:ln>
                <a:solidFill>
                  <a:srgbClr val="FEFEFE"/>
                </a:solidFill>
                <a:effectLst/>
                <a:uLnTx/>
                <a:uFillTx/>
                <a:latin typeface="Times New Roman"/>
                <a:ea typeface="Times New Roman"/>
                <a:cs typeface="+mn-cs"/>
              </a:rPr>
              <a:t>Ja</a:t>
            </a:r>
            <a:r>
              <a:rPr kumimoji="0" lang="en-US" altLang="zh-CN" sz="2000" b="0" i="0" u="none" strike="noStrike" kern="1200" cap="none" spc="94" normalizeH="0" baseline="0" noProof="0" dirty="0">
                <a:ln>
                  <a:noFill/>
                </a:ln>
                <a:solidFill>
                  <a:srgbClr val="FEFEFE"/>
                </a:solidFill>
                <a:effectLst/>
                <a:uLnTx/>
                <a:uFillTx/>
                <a:latin typeface="Times New Roman"/>
                <a:ea typeface="Times New Roman"/>
                <a:cs typeface="+mn-cs"/>
              </a:rPr>
              <a:t>va</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30" normalizeH="0" baseline="0" noProof="0" dirty="0">
                <a:ln>
                  <a:noFill/>
                </a:ln>
                <a:solidFill>
                  <a:srgbClr val="FEFEFE"/>
                </a:solidFill>
                <a:effectLst/>
                <a:uLnTx/>
                <a:uFillTx/>
                <a:latin typeface="Times New Roman"/>
                <a:ea typeface="Times New Roman"/>
                <a:cs typeface="+mn-cs"/>
              </a:rPr>
              <a:t>C#</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44" normalizeH="0" baseline="0" noProof="0" dirty="0">
                <a:ln>
                  <a:noFill/>
                </a:ln>
                <a:solidFill>
                  <a:srgbClr val="FEFEFE"/>
                </a:solidFill>
                <a:effectLst/>
                <a:uLnTx/>
                <a:uFillTx/>
                <a:latin typeface="Times New Roman"/>
                <a:ea typeface="Times New Roman"/>
                <a:cs typeface="+mn-cs"/>
              </a:rPr>
              <a:t>Go</a:t>
            </a:r>
          </a:p>
          <a:p>
            <a:pPr marL="0" marR="0" lvl="0" indent="42310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65" normalizeH="0" baseline="0" noProof="0" dirty="0">
                <a:ln>
                  <a:noFill/>
                </a:ln>
                <a:solidFill>
                  <a:srgbClr val="FEFEFE"/>
                </a:solidFill>
                <a:effectLst/>
                <a:uLnTx/>
                <a:uFillTx/>
                <a:latin typeface="Times New Roman"/>
                <a:ea typeface="Times New Roman"/>
                <a:cs typeface="+mn-cs"/>
              </a:rPr>
              <a:t>Ru</a:t>
            </a:r>
            <a:r>
              <a:rPr kumimoji="0" lang="en-US" altLang="zh-CN" sz="2000" b="0" i="0" u="none" strike="noStrike" kern="1200" cap="none" spc="55" normalizeH="0" baseline="0" noProof="0" dirty="0">
                <a:ln>
                  <a:noFill/>
                </a:ln>
                <a:solidFill>
                  <a:srgbClr val="FEFEFE"/>
                </a:solidFill>
                <a:effectLst/>
                <a:uLnTx/>
                <a:uFillTx/>
                <a:latin typeface="Times New Roman"/>
                <a:ea typeface="Times New Roman"/>
                <a:cs typeface="+mn-cs"/>
              </a:rPr>
              <a:t>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55" normalizeH="0" baseline="0" noProof="0" dirty="0">
                <a:ln>
                  <a:noFill/>
                </a:ln>
                <a:solidFill>
                  <a:srgbClr val="FCC300"/>
                </a:solidFill>
                <a:effectLst/>
                <a:uLnTx/>
                <a:uFillTx/>
                <a:latin typeface="Times New Roman"/>
                <a:ea typeface="Times New Roman"/>
                <a:cs typeface="+mn-cs"/>
              </a:rPr>
              <a:t>Runtime</a:t>
            </a:r>
            <a:r>
              <a:rPr kumimoji="0" lang="en-US" altLang="zh-CN" sz="2000" b="0" i="0" u="none" strike="noStrike" kern="1200" cap="none" spc="40" normalizeH="0" baseline="0" noProof="0" dirty="0">
                <a:ln>
                  <a:noFill/>
                </a:ln>
                <a:solidFill>
                  <a:srgbClr val="FCC300"/>
                </a:solidFill>
                <a:effectLst/>
                <a:uLnTx/>
                <a:uFillTx/>
                <a:latin typeface="Times New Roman"/>
                <a:ea typeface="+mn-ea"/>
                <a:cs typeface="Times New Roman"/>
              </a:rPr>
              <a:t> </a:t>
            </a:r>
            <a:r>
              <a:rPr kumimoji="0" lang="en-US" altLang="zh-CN" sz="2000" b="0" i="0" u="none" strike="noStrike" kern="1200" cap="none" spc="64" normalizeH="0" baseline="0" noProof="0" dirty="0">
                <a:ln>
                  <a:noFill/>
                </a:ln>
                <a:solidFill>
                  <a:srgbClr val="FCC300"/>
                </a:solidFill>
                <a:effectLst/>
                <a:uLnTx/>
                <a:uFillTx/>
                <a:latin typeface="Times New Roman"/>
                <a:ea typeface="Times New Roman"/>
                <a:cs typeface="+mn-cs"/>
              </a:rPr>
              <a:t>API</a:t>
            </a:r>
          </a:p>
        </p:txBody>
      </p:sp>
      <p:sp>
        <p:nvSpPr>
          <p:cNvPr id="92" name="TextBox 92"/>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40349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93"/>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5" name="Picture 95"/>
          <p:cNvPicPr>
            <a:picLocks noChangeAspect="1"/>
          </p:cNvPicPr>
          <p:nvPr/>
        </p:nvPicPr>
        <p:blipFill>
          <a:blip r:embed="rId2"/>
          <a:stretch>
            <a:fillRect/>
          </a:stretch>
        </p:blipFill>
        <p:spPr>
          <a:xfrm>
            <a:off x="9037320" y="1432560"/>
            <a:ext cx="2385060" cy="3398520"/>
          </a:xfrm>
          <a:prstGeom prst="rect">
            <a:avLst/>
          </a:prstGeom>
        </p:spPr>
      </p:pic>
      <p:sp>
        <p:nvSpPr>
          <p:cNvPr id="2" name="TextBox 95"/>
          <p:cNvSpPr txBox="1"/>
          <p:nvPr/>
        </p:nvSpPr>
        <p:spPr>
          <a:xfrm>
            <a:off x="415544" y="346202"/>
            <a:ext cx="8260272" cy="6040780"/>
          </a:xfrm>
          <a:prstGeom prst="rect">
            <a:avLst/>
          </a:prstGeom>
          <a:noFill/>
        </p:spPr>
        <p:txBody>
          <a:bodyPr wrap="square" lIns="0" tIns="0" rIns="0" bIns="0" rtlCol="0">
            <a:spAutoFit/>
          </a:bodyPr>
          <a:lstStyle/>
          <a:p>
            <a:pPr marL="0" marR="0" lvl="0" indent="36575"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85"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API</a:t>
            </a:r>
            <a:r>
              <a:rPr kumimoji="0" lang="en-US" altLang="zh-CN" sz="4000" b="0" i="0" u="none" strike="noStrike" kern="1200" cap="none" spc="-18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Gateway</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6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11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HTTP</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받아</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AWS</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Lambda의</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소스로</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사용하도록</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합니다.</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또한</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WebSocket을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지원하여,</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Stateful</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Stateless한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백엔드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a:ln>
                  <a:noFill/>
                </a:ln>
                <a:solidFill>
                  <a:prstClr val="black"/>
                </a:solidFill>
                <a:effectLst/>
                <a:uLnTx/>
                <a:uFillTx/>
                <a:latin typeface="Segoe UI"/>
                <a:ea typeface="+mn-ea"/>
                <a:cs typeface="+mn-cs"/>
              </a:rPr>
            </a:b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서비스로</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라우팅할</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55"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있습니다</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3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자동적</a:t>
            </a:r>
            <a:r>
              <a:rPr kumimoji="0" lang="zh-CN" altLang="en-US" sz="2000" b="0" i="0" u="none" strike="noStrike" kern="1200" cap="none" spc="18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확장</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인증</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5"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API</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a:t>
            </a:r>
            <a:r>
              <a:rPr kumimoji="0" lang="zh-CN" altLang="en-US" sz="2000" b="0" i="0" u="none" strike="noStrike" kern="1200" cap="none" spc="15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제한</a:t>
            </a:r>
          </a:p>
          <a:p>
            <a:pPr marL="0" marR="0" lvl="0" indent="0" algn="l" defTabSz="914400" rtl="0" eaLnBrk="1" fontAlgn="auto" latinLnBrk="0" hangingPunct="1">
              <a:lnSpc>
                <a:spcPct val="110833"/>
              </a:lnSpc>
              <a:spcBef>
                <a:spcPts val="12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0"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SSL</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적용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9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16995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2191234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96"/>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8" name="Picture 98"/>
          <p:cNvPicPr>
            <a:picLocks noChangeAspect="1"/>
          </p:cNvPicPr>
          <p:nvPr/>
        </p:nvPicPr>
        <p:blipFill>
          <a:blip r:embed="rId2"/>
          <a:stretch>
            <a:fillRect/>
          </a:stretch>
        </p:blipFill>
        <p:spPr>
          <a:xfrm>
            <a:off x="9037320" y="1432560"/>
            <a:ext cx="2423160" cy="3436620"/>
          </a:xfrm>
          <a:prstGeom prst="rect">
            <a:avLst/>
          </a:prstGeom>
        </p:spPr>
      </p:pic>
      <p:sp>
        <p:nvSpPr>
          <p:cNvPr id="2" name="TextBox 98"/>
          <p:cNvSpPr txBox="1"/>
          <p:nvPr/>
        </p:nvSpPr>
        <p:spPr>
          <a:xfrm>
            <a:off x="452119" y="346202"/>
            <a:ext cx="7816332" cy="1699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575" normalizeH="0" baseline="0" noProof="0" dirty="0">
                <a:ln>
                  <a:noFill/>
                </a:ln>
                <a:solidFill>
                  <a:srgbClr val="FEFEFE"/>
                </a:solidFill>
                <a:effectLst/>
                <a:uLnTx/>
                <a:uFillTx/>
                <a:latin typeface="Times New Roman"/>
                <a:ea typeface="Times New Roman"/>
                <a:cs typeface="+mn-cs"/>
              </a:rPr>
              <a:t>DynamoDB</a:t>
            </a:r>
            <a:r>
              <a:rPr kumimoji="0" lang="en-US" altLang="zh-CN" sz="4000" b="0" i="0" u="none" strike="noStrike" kern="1200" cap="none" spc="2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34" normalizeH="0" baseline="0" noProof="0" dirty="0">
                <a:ln>
                  <a:noFill/>
                </a:ln>
                <a:solidFill>
                  <a:srgbClr val="FEFEFE"/>
                </a:solidFill>
                <a:effectLst/>
                <a:uLnTx/>
                <a:uFillTx/>
                <a:latin typeface="Times New Roman"/>
                <a:ea typeface="Times New Roman"/>
                <a:cs typeface="+mn-cs"/>
              </a:rPr>
              <a:t>(w/Global</a:t>
            </a:r>
            <a:r>
              <a:rPr kumimoji="0" lang="en-US" altLang="zh-CN" sz="4000" b="0" i="0" u="none" strike="noStrike" kern="1200" cap="none" spc="254"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09" normalizeH="0" baseline="0" noProof="0" dirty="0">
                <a:ln>
                  <a:noFill/>
                </a:ln>
                <a:solidFill>
                  <a:srgbClr val="FEFEFE"/>
                </a:solidFill>
                <a:effectLst/>
                <a:uLnTx/>
                <a:uFillTx/>
                <a:latin typeface="Times New Roman"/>
                <a:ea typeface="Times New Roman"/>
                <a:cs typeface="+mn-cs"/>
              </a:rPr>
              <a:t>Tables)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35"/>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6666"/>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2000" b="1"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DynamoDB</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를</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이용하여</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서버리스</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데이터를</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저장할</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있습니다.</a:t>
            </a:r>
          </a:p>
        </p:txBody>
      </p:sp>
      <p:sp>
        <p:nvSpPr>
          <p:cNvPr id="99" name="TextBox 99"/>
          <p:cNvSpPr txBox="1"/>
          <p:nvPr/>
        </p:nvSpPr>
        <p:spPr>
          <a:xfrm>
            <a:off x="462280" y="2378359"/>
            <a:ext cx="6078537" cy="331469"/>
          </a:xfrm>
          <a:prstGeom prst="rect">
            <a:avLst/>
          </a:prstGeom>
          <a:noFill/>
        </p:spPr>
        <p:txBody>
          <a:bodyPr wrap="square" lIns="0" tIns="0" rIns="0" bIns="0" rtlCol="0">
            <a:spAutoFit/>
          </a:bodyPr>
          <a:lstStyle/>
          <a:p>
            <a:pPr marL="0" marR="0" lvl="0" indent="0" algn="l" defTabSz="914400" rtl="0" eaLnBrk="1" fontAlgn="auto" latinLnBrk="0" hangingPunct="1">
              <a:lnSpc>
                <a:spcPct val="108749"/>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99.999%</a:t>
            </a:r>
            <a:r>
              <a:rPr kumimoji="0" lang="zh-CN" altLang="en-US" sz="2000" b="0" i="0" u="none" strike="noStrike" kern="1200" cap="none" spc="-50" normalizeH="0" baseline="0" noProof="0" dirty="0">
                <a:ln>
                  <a:noFill/>
                </a:ln>
                <a:solidFill>
                  <a:srgbClr val="FEFEFE"/>
                </a:solidFill>
                <a:effectLst/>
                <a:uLnTx/>
                <a:uFillTx/>
                <a:latin typeface="굴림"/>
                <a:ea typeface="굴림"/>
                <a:cs typeface="+mn-cs"/>
              </a:rPr>
              <a:t>의</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SLA</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가</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34" normalizeH="0" baseline="0" noProof="0" dirty="0">
                <a:ln>
                  <a:noFill/>
                </a:ln>
                <a:solidFill>
                  <a:srgbClr val="FEFEFE"/>
                </a:solidFill>
                <a:effectLst/>
                <a:uLnTx/>
                <a:uFillTx/>
                <a:latin typeface="굴림"/>
                <a:ea typeface="굴림"/>
                <a:cs typeface="+mn-cs"/>
              </a:rPr>
              <a:t>적용되는</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5" normalizeH="0" baseline="0" noProof="0" dirty="0">
                <a:ln>
                  <a:noFill/>
                </a:ln>
                <a:solidFill>
                  <a:srgbClr val="FEFEFE"/>
                </a:solidFill>
                <a:effectLst/>
                <a:uLnTx/>
                <a:uFillTx/>
                <a:latin typeface="굴림"/>
                <a:ea typeface="굴림"/>
                <a:cs typeface="+mn-cs"/>
              </a:rPr>
              <a:t>NoSQL</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0" normalizeH="0" baseline="0" noProof="0" dirty="0">
                <a:ln>
                  <a:noFill/>
                </a:ln>
                <a:solidFill>
                  <a:srgbClr val="FEFEFE"/>
                </a:solidFill>
                <a:effectLst/>
                <a:uLnTx/>
                <a:uFillTx/>
                <a:latin typeface="굴림"/>
                <a:ea typeface="굴림"/>
                <a:cs typeface="+mn-cs"/>
              </a:rPr>
              <a:t>데이터베이스</a:t>
            </a:r>
          </a:p>
        </p:txBody>
      </p:sp>
      <p:sp>
        <p:nvSpPr>
          <p:cNvPr id="100" name="TextBox 100"/>
          <p:cNvSpPr txBox="1"/>
          <p:nvPr/>
        </p:nvSpPr>
        <p:spPr>
          <a:xfrm>
            <a:off x="462280" y="2710592"/>
            <a:ext cx="48133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리전</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마스터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p:txBody>
      </p:sp>
      <p:sp>
        <p:nvSpPr>
          <p:cNvPr id="101" name="TextBox 101"/>
          <p:cNvSpPr txBox="1"/>
          <p:nvPr/>
        </p:nvSpPr>
        <p:spPr>
          <a:xfrm>
            <a:off x="462280" y="3099812"/>
            <a:ext cx="92732" cy="2743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 normalizeH="0" baseline="0" noProof="0" dirty="0">
                <a:ln>
                  <a:noFill/>
                </a:ln>
                <a:solidFill>
                  <a:srgbClr val="FEFEFE"/>
                </a:solidFill>
                <a:effectLst/>
                <a:uLnTx/>
                <a:uFillTx/>
                <a:latin typeface="Arial"/>
                <a:ea typeface="Arial"/>
                <a:cs typeface="+mn-cs"/>
              </a:rPr>
              <a:t>•</a:t>
            </a:r>
          </a:p>
        </p:txBody>
      </p:sp>
      <p:sp>
        <p:nvSpPr>
          <p:cNvPr id="102" name="TextBox 102"/>
          <p:cNvSpPr txBox="1"/>
          <p:nvPr/>
        </p:nvSpPr>
        <p:spPr>
          <a:xfrm>
            <a:off x="805180" y="3058459"/>
            <a:ext cx="6919912" cy="5905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대규모</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애플리케이션을</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가능한</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빠른</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읽기</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쓰기</a:t>
            </a:r>
          </a:p>
          <a:p>
            <a:pPr marL="0" marR="0" lvl="0" indent="0" algn="l" defTabSz="914400" rtl="0" eaLnBrk="1" fontAlgn="auto" latinLnBrk="0" hangingPunct="1">
              <a:lnSpc>
                <a:spcPct val="93750"/>
              </a:lnSpc>
              <a:spcBef>
                <a:spcPts val="0"/>
              </a:spcBef>
              <a:spcAft>
                <a:spcPts val="0"/>
              </a:spcAft>
              <a:buClrTx/>
              <a:buSzTx/>
              <a:buFontTx/>
              <a:buNone/>
              <a:tabLst/>
              <a:defRPr/>
            </a:pPr>
            <a:r>
              <a:rPr kumimoji="0" lang="zh-CN" altLang="en-US" sz="2000" b="0" i="0" u="none" strike="noStrike" kern="1200" cap="none" spc="-5" normalizeH="0" baseline="0" noProof="0" dirty="0">
                <a:ln>
                  <a:noFill/>
                </a:ln>
                <a:solidFill>
                  <a:srgbClr val="FEFEFE"/>
                </a:solidFill>
                <a:effectLst/>
                <a:uLnTx/>
                <a:uFillTx/>
                <a:latin typeface="굴림"/>
                <a:ea typeface="굴림"/>
                <a:cs typeface="+mn-cs"/>
              </a:rPr>
              <a:t>성능</a:t>
            </a:r>
          </a:p>
        </p:txBody>
      </p:sp>
      <p:sp>
        <p:nvSpPr>
          <p:cNvPr id="103" name="TextBox 103"/>
          <p:cNvSpPr txBox="1"/>
          <p:nvPr/>
        </p:nvSpPr>
        <p:spPr>
          <a:xfrm>
            <a:off x="462280" y="3649375"/>
            <a:ext cx="69342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콘솔에서의</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클릭</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몇</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번으로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생성하는</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19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p>
        </p:txBody>
      </p:sp>
      <p:sp>
        <p:nvSpPr>
          <p:cNvPr id="104" name="TextBox 104"/>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4080911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119"/>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21" name="Picture 121"/>
          <p:cNvPicPr>
            <a:picLocks noChangeAspect="1"/>
          </p:cNvPicPr>
          <p:nvPr/>
        </p:nvPicPr>
        <p:blipFill>
          <a:blip r:embed="rId2"/>
          <a:stretch>
            <a:fillRect/>
          </a:stretch>
        </p:blipFill>
        <p:spPr>
          <a:xfrm>
            <a:off x="7536180" y="1127760"/>
            <a:ext cx="655320" cy="944880"/>
          </a:xfrm>
          <a:prstGeom prst="rect">
            <a:avLst/>
          </a:prstGeom>
        </p:spPr>
      </p:pic>
      <p:pic>
        <p:nvPicPr>
          <p:cNvPr id="122" name="Picture 122"/>
          <p:cNvPicPr>
            <a:picLocks noChangeAspect="1"/>
          </p:cNvPicPr>
          <p:nvPr/>
        </p:nvPicPr>
        <p:blipFill>
          <a:blip r:embed="rId3"/>
          <a:stretch>
            <a:fillRect/>
          </a:stretch>
        </p:blipFill>
        <p:spPr>
          <a:xfrm>
            <a:off x="9060180" y="4389120"/>
            <a:ext cx="670560" cy="944880"/>
          </a:xfrm>
          <a:prstGeom prst="rect">
            <a:avLst/>
          </a:prstGeom>
        </p:spPr>
      </p:pic>
      <p:pic>
        <p:nvPicPr>
          <p:cNvPr id="123" name="Picture 123"/>
          <p:cNvPicPr>
            <a:picLocks noChangeAspect="1"/>
          </p:cNvPicPr>
          <p:nvPr/>
        </p:nvPicPr>
        <p:blipFill>
          <a:blip r:embed="rId4"/>
          <a:stretch>
            <a:fillRect/>
          </a:stretch>
        </p:blipFill>
        <p:spPr>
          <a:xfrm>
            <a:off x="9060180" y="2735580"/>
            <a:ext cx="670560" cy="952500"/>
          </a:xfrm>
          <a:prstGeom prst="rect">
            <a:avLst/>
          </a:prstGeom>
        </p:spPr>
      </p:pic>
      <p:pic>
        <p:nvPicPr>
          <p:cNvPr id="124" name="Picture 124"/>
          <p:cNvPicPr>
            <a:picLocks noChangeAspect="1"/>
          </p:cNvPicPr>
          <p:nvPr/>
        </p:nvPicPr>
        <p:blipFill>
          <a:blip r:embed="rId5"/>
          <a:stretch>
            <a:fillRect/>
          </a:stretch>
        </p:blipFill>
        <p:spPr>
          <a:xfrm>
            <a:off x="9060180" y="1127760"/>
            <a:ext cx="670560" cy="944880"/>
          </a:xfrm>
          <a:prstGeom prst="rect">
            <a:avLst/>
          </a:prstGeom>
        </p:spPr>
      </p:pic>
      <p:pic>
        <p:nvPicPr>
          <p:cNvPr id="125" name="Picture 125"/>
          <p:cNvPicPr>
            <a:picLocks noChangeAspect="1"/>
          </p:cNvPicPr>
          <p:nvPr/>
        </p:nvPicPr>
        <p:blipFill>
          <a:blip r:embed="rId6"/>
          <a:stretch>
            <a:fillRect/>
          </a:stretch>
        </p:blipFill>
        <p:spPr>
          <a:xfrm>
            <a:off x="7536180" y="2735580"/>
            <a:ext cx="655320" cy="952500"/>
          </a:xfrm>
          <a:prstGeom prst="rect">
            <a:avLst/>
          </a:prstGeom>
        </p:spPr>
      </p:pic>
      <p:pic>
        <p:nvPicPr>
          <p:cNvPr id="126" name="Picture 126"/>
          <p:cNvPicPr>
            <a:picLocks noChangeAspect="1"/>
          </p:cNvPicPr>
          <p:nvPr/>
        </p:nvPicPr>
        <p:blipFill>
          <a:blip r:embed="rId7"/>
          <a:stretch>
            <a:fillRect/>
          </a:stretch>
        </p:blipFill>
        <p:spPr>
          <a:xfrm>
            <a:off x="10546080" y="1127760"/>
            <a:ext cx="670560" cy="1059180"/>
          </a:xfrm>
          <a:prstGeom prst="rect">
            <a:avLst/>
          </a:prstGeom>
        </p:spPr>
      </p:pic>
      <p:pic>
        <p:nvPicPr>
          <p:cNvPr id="127" name="Picture 127"/>
          <p:cNvPicPr>
            <a:picLocks noChangeAspect="1"/>
          </p:cNvPicPr>
          <p:nvPr/>
        </p:nvPicPr>
        <p:blipFill>
          <a:blip r:embed="rId8"/>
          <a:stretch>
            <a:fillRect/>
          </a:stretch>
        </p:blipFill>
        <p:spPr>
          <a:xfrm>
            <a:off x="10546080" y="2735580"/>
            <a:ext cx="670560" cy="838200"/>
          </a:xfrm>
          <a:prstGeom prst="rect">
            <a:avLst/>
          </a:prstGeom>
        </p:spPr>
      </p:pic>
      <p:sp>
        <p:nvSpPr>
          <p:cNvPr id="2" name="TextBox 127"/>
          <p:cNvSpPr txBox="1"/>
          <p:nvPr/>
        </p:nvSpPr>
        <p:spPr>
          <a:xfrm>
            <a:off x="566926" y="419354"/>
            <a:ext cx="7303179" cy="59676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Other</a:t>
            </a:r>
            <a:r>
              <a:rPr kumimoji="0" lang="en-US" altLang="zh-CN" sz="4000" b="0" i="0" u="none" strike="noStrike" kern="1200" cap="none" spc="-17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services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3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54863" algn="l" defTabSz="914400" rtl="0" eaLnBrk="1" fontAlgn="auto" latinLnBrk="0" hangingPunct="1">
              <a:lnSpc>
                <a:spcPct val="110833"/>
              </a:lnSpc>
              <a:spcBef>
                <a:spcPts val="0"/>
              </a:spcBef>
              <a:spcAft>
                <a:spcPts val="0"/>
              </a:spcAft>
              <a:buClrTx/>
              <a:buSzTx/>
              <a:buFontTx/>
              <a:buNone/>
              <a:tabLst/>
              <a:defRPr/>
            </a:pP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Cognito</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페더레이션</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9" normalizeH="0" baseline="0" noProof="0" dirty="0">
                <a:ln>
                  <a:noFill/>
                </a:ln>
                <a:solidFill>
                  <a:srgbClr val="FEFEFE"/>
                </a:solidFill>
                <a:effectLst/>
                <a:uLnTx/>
                <a:uFillTx/>
                <a:latin typeface="굴림"/>
                <a:ea typeface="굴림"/>
                <a:cs typeface="+mn-cs"/>
              </a:rPr>
              <a:t>및</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인증</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Route</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53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메트릭</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0" normalizeH="0" baseline="0" noProof="0" dirty="0">
                <a:ln>
                  <a:noFill/>
                </a:ln>
                <a:solidFill>
                  <a:srgbClr val="FEFEFE"/>
                </a:solidFill>
                <a:effectLst/>
                <a:uLnTx/>
                <a:uFillTx/>
                <a:latin typeface="굴림"/>
                <a:ea typeface="굴림"/>
                <a:cs typeface="+mn-cs"/>
              </a:rPr>
              <a:t>기반</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DNS</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라우팅</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헬스</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체크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CloudFront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7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컨텐트</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9" normalizeH="0" baseline="0" noProof="0" dirty="0">
                <a:ln>
                  <a:noFill/>
                </a:ln>
                <a:solidFill>
                  <a:srgbClr val="FEFEFE"/>
                </a:solidFill>
                <a:effectLst/>
                <a:uLnTx/>
                <a:uFillTx/>
                <a:latin typeface="굴림"/>
                <a:ea typeface="굴림"/>
                <a:cs typeface="+mn-cs"/>
              </a:rPr>
              <a:t>배포</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5" normalizeH="0" baseline="0" noProof="0" dirty="0">
                <a:ln>
                  <a:noFill/>
                </a:ln>
                <a:solidFill>
                  <a:srgbClr val="FEFEFE"/>
                </a:solidFill>
                <a:effectLst/>
                <a:uLnTx/>
                <a:uFillTx/>
                <a:latin typeface="굴림"/>
                <a:ea typeface="굴림"/>
                <a:cs typeface="+mn-cs"/>
              </a:rPr>
              <a:t>가속</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CloudFormation</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45"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SAM</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구성</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S3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55" normalizeH="0" baseline="0" noProof="0" dirty="0">
                <a:ln>
                  <a:noFill/>
                </a:ln>
                <a:solidFill>
                  <a:srgbClr val="FEFEFE"/>
                </a:solidFill>
                <a:effectLst/>
                <a:uLnTx/>
                <a:uFillTx/>
                <a:latin typeface="굴림"/>
                <a:ea typeface="굴림"/>
                <a:cs typeface="+mn-cs"/>
              </a:rPr>
              <a:t>buckets</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정적</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웹</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사이트</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호스팅</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Identity</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94" normalizeH="0" baseline="0" noProof="0" dirty="0">
                <a:ln>
                  <a:noFill/>
                </a:ln>
                <a:solidFill>
                  <a:srgbClr val="FEFEFE"/>
                </a:solidFill>
                <a:effectLst/>
                <a:uLnTx/>
                <a:uFillTx/>
                <a:latin typeface="굴림"/>
                <a:ea typeface="굴림"/>
                <a:cs typeface="+mn-cs"/>
              </a:rPr>
              <a:t>and</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Access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Management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(IAM)</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리소스</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권한</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CloudWatch</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5" normalizeH="0" baseline="0" noProof="0" dirty="0">
                <a:ln>
                  <a:noFill/>
                </a:ln>
                <a:solidFill>
                  <a:srgbClr val="FEFEFE"/>
                </a:solidFill>
                <a:effectLst/>
                <a:uLnTx/>
                <a:uFillTx/>
                <a:latin typeface="굴림"/>
                <a:ea typeface="굴림"/>
                <a:cs typeface="+mn-cs"/>
              </a:rPr>
              <a:t>모니터링</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8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018567"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591232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reeform 240"/>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Freeform 241"/>
          <p:cNvSpPr/>
          <p:nvPr/>
        </p:nvSpPr>
        <p:spPr>
          <a:xfrm>
            <a:off x="0" y="2192577"/>
            <a:ext cx="12192000" cy="4665422"/>
          </a:xfrm>
          <a:custGeom>
            <a:avLst/>
            <a:gdLst>
              <a:gd name="connsiteX0" fmla="*/ 0 w 12192000"/>
              <a:gd name="connsiteY0" fmla="*/ 4665422 h 4665422"/>
              <a:gd name="connsiteX1" fmla="*/ 12192000 w 12192000"/>
              <a:gd name="connsiteY1" fmla="*/ 4665422 h 4665422"/>
              <a:gd name="connsiteX2" fmla="*/ 12192000 w 12192000"/>
              <a:gd name="connsiteY2" fmla="*/ 0 h 4665422"/>
              <a:gd name="connsiteX3" fmla="*/ 0 w 12192000"/>
              <a:gd name="connsiteY3" fmla="*/ 0 h 4665422"/>
              <a:gd name="connsiteX4" fmla="*/ 0 w 12192000"/>
              <a:gd name="connsiteY4" fmla="*/ 4665422 h 4665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665422">
                <a:moveTo>
                  <a:pt x="0" y="4665422"/>
                </a:moveTo>
                <a:lnTo>
                  <a:pt x="12192000" y="4665422"/>
                </a:lnTo>
                <a:lnTo>
                  <a:pt x="12192000" y="0"/>
                </a:lnTo>
                <a:lnTo>
                  <a:pt x="0" y="0"/>
                </a:lnTo>
                <a:lnTo>
                  <a:pt x="0" y="4665422"/>
                </a:lnTo>
                <a:close/>
              </a:path>
            </a:pathLst>
          </a:custGeom>
          <a:solidFill>
            <a:srgbClr val="27272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43" name="Picture 243"/>
          <p:cNvPicPr>
            <a:picLocks noChangeAspect="1"/>
          </p:cNvPicPr>
          <p:nvPr/>
        </p:nvPicPr>
        <p:blipFill>
          <a:blip r:embed="rId2"/>
          <a:stretch>
            <a:fillRect/>
          </a:stretch>
        </p:blipFill>
        <p:spPr>
          <a:xfrm>
            <a:off x="2766060" y="3840479"/>
            <a:ext cx="1592580" cy="556259"/>
          </a:xfrm>
          <a:prstGeom prst="rect">
            <a:avLst/>
          </a:prstGeom>
        </p:spPr>
      </p:pic>
      <p:pic>
        <p:nvPicPr>
          <p:cNvPr id="244" name="Picture 244"/>
          <p:cNvPicPr>
            <a:picLocks noChangeAspect="1"/>
          </p:cNvPicPr>
          <p:nvPr/>
        </p:nvPicPr>
        <p:blipFill>
          <a:blip r:embed="rId3"/>
          <a:stretch>
            <a:fillRect/>
          </a:stretch>
        </p:blipFill>
        <p:spPr>
          <a:xfrm>
            <a:off x="1508760" y="3840479"/>
            <a:ext cx="1036319" cy="556259"/>
          </a:xfrm>
          <a:prstGeom prst="rect">
            <a:avLst/>
          </a:prstGeom>
        </p:spPr>
      </p:pic>
      <p:pic>
        <p:nvPicPr>
          <p:cNvPr id="245" name="Picture 245"/>
          <p:cNvPicPr>
            <a:picLocks noChangeAspect="1"/>
          </p:cNvPicPr>
          <p:nvPr/>
        </p:nvPicPr>
        <p:blipFill>
          <a:blip r:embed="rId4"/>
          <a:stretch>
            <a:fillRect/>
          </a:stretch>
        </p:blipFill>
        <p:spPr>
          <a:xfrm>
            <a:off x="2065020" y="3040380"/>
            <a:ext cx="1737360" cy="594359"/>
          </a:xfrm>
          <a:prstGeom prst="rect">
            <a:avLst/>
          </a:prstGeom>
        </p:spPr>
      </p:pic>
      <p:pic>
        <p:nvPicPr>
          <p:cNvPr id="246" name="Picture 246"/>
          <p:cNvPicPr>
            <a:picLocks noChangeAspect="1"/>
          </p:cNvPicPr>
          <p:nvPr/>
        </p:nvPicPr>
        <p:blipFill>
          <a:blip r:embed="rId5"/>
          <a:stretch>
            <a:fillRect/>
          </a:stretch>
        </p:blipFill>
        <p:spPr>
          <a:xfrm>
            <a:off x="464820" y="4594860"/>
            <a:ext cx="1165860" cy="601980"/>
          </a:xfrm>
          <a:prstGeom prst="rect">
            <a:avLst/>
          </a:prstGeom>
        </p:spPr>
      </p:pic>
      <p:pic>
        <p:nvPicPr>
          <p:cNvPr id="247" name="Picture 247"/>
          <p:cNvPicPr>
            <a:picLocks noChangeAspect="1"/>
          </p:cNvPicPr>
          <p:nvPr/>
        </p:nvPicPr>
        <p:blipFill>
          <a:blip r:embed="rId6"/>
          <a:stretch>
            <a:fillRect/>
          </a:stretch>
        </p:blipFill>
        <p:spPr>
          <a:xfrm>
            <a:off x="1836420" y="4617720"/>
            <a:ext cx="1112519" cy="594359"/>
          </a:xfrm>
          <a:prstGeom prst="rect">
            <a:avLst/>
          </a:prstGeom>
        </p:spPr>
      </p:pic>
      <p:pic>
        <p:nvPicPr>
          <p:cNvPr id="248" name="Picture 248"/>
          <p:cNvPicPr>
            <a:picLocks noChangeAspect="1"/>
          </p:cNvPicPr>
          <p:nvPr/>
        </p:nvPicPr>
        <p:blipFill>
          <a:blip r:embed="rId7"/>
          <a:stretch>
            <a:fillRect/>
          </a:stretch>
        </p:blipFill>
        <p:spPr>
          <a:xfrm>
            <a:off x="3154680" y="4640579"/>
            <a:ext cx="2156460" cy="556259"/>
          </a:xfrm>
          <a:prstGeom prst="rect">
            <a:avLst/>
          </a:prstGeom>
        </p:spPr>
      </p:pic>
      <p:pic>
        <p:nvPicPr>
          <p:cNvPr id="249" name="Picture 249"/>
          <p:cNvPicPr>
            <a:picLocks noChangeAspect="1"/>
          </p:cNvPicPr>
          <p:nvPr/>
        </p:nvPicPr>
        <p:blipFill>
          <a:blip r:embed="rId8"/>
          <a:stretch>
            <a:fillRect/>
          </a:stretch>
        </p:blipFill>
        <p:spPr>
          <a:xfrm>
            <a:off x="5722620" y="3093720"/>
            <a:ext cx="1303020" cy="563880"/>
          </a:xfrm>
          <a:prstGeom prst="rect">
            <a:avLst/>
          </a:prstGeom>
        </p:spPr>
      </p:pic>
      <p:pic>
        <p:nvPicPr>
          <p:cNvPr id="250" name="Picture 250"/>
          <p:cNvPicPr>
            <a:picLocks noChangeAspect="1"/>
          </p:cNvPicPr>
          <p:nvPr/>
        </p:nvPicPr>
        <p:blipFill>
          <a:blip r:embed="rId9"/>
          <a:stretch>
            <a:fillRect/>
          </a:stretch>
        </p:blipFill>
        <p:spPr>
          <a:xfrm>
            <a:off x="9128759" y="3093720"/>
            <a:ext cx="1097280" cy="563880"/>
          </a:xfrm>
          <a:prstGeom prst="rect">
            <a:avLst/>
          </a:prstGeom>
        </p:spPr>
      </p:pic>
      <p:pic>
        <p:nvPicPr>
          <p:cNvPr id="251" name="Picture 251"/>
          <p:cNvPicPr>
            <a:picLocks noChangeAspect="1"/>
          </p:cNvPicPr>
          <p:nvPr/>
        </p:nvPicPr>
        <p:blipFill>
          <a:blip r:embed="rId10"/>
          <a:stretch>
            <a:fillRect/>
          </a:stretch>
        </p:blipFill>
        <p:spPr>
          <a:xfrm>
            <a:off x="8831580" y="3840479"/>
            <a:ext cx="1943100" cy="533400"/>
          </a:xfrm>
          <a:prstGeom prst="rect">
            <a:avLst/>
          </a:prstGeom>
        </p:spPr>
      </p:pic>
      <p:sp>
        <p:nvSpPr>
          <p:cNvPr id="2" name="TextBox 251"/>
          <p:cNvSpPr txBox="1"/>
          <p:nvPr/>
        </p:nvSpPr>
        <p:spPr>
          <a:xfrm>
            <a:off x="452119" y="315783"/>
            <a:ext cx="9731693" cy="1397686"/>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64"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Step</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Functions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새로운</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9" normalizeH="0" baseline="0" noProof="0" dirty="0">
                <a:ln>
                  <a:noFill/>
                </a:ln>
                <a:solidFill>
                  <a:srgbClr val="FEFEFE"/>
                </a:solidFill>
                <a:effectLst/>
                <a:uLnTx/>
                <a:uFillTx/>
                <a:latin typeface="굴림"/>
                <a:ea typeface="굴림"/>
                <a:cs typeface="+mn-cs"/>
              </a:rPr>
              <a:t>서비스</a:t>
            </a:r>
            <a:r>
              <a:rPr kumimoji="0" lang="zh-CN" altLang="en-US" sz="40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통합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48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1568768" algn="l" defTabSz="914400" rtl="0" eaLnBrk="1" fontAlgn="auto" latinLnBrk="0" hangingPunct="1">
              <a:lnSpc>
                <a:spcPct val="110833"/>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구축,</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실행이</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쉽고</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안전한</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완전</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관리되는</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자동화된</a:t>
            </a:r>
            <a:r>
              <a:rPr kumimoji="0" lang="zh-CN" altLang="en-US" sz="2400" b="1" i="0" u="none" strike="noStrike" kern="1200" cap="none" spc="10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워크플로</a:t>
            </a:r>
          </a:p>
        </p:txBody>
      </p:sp>
      <p:sp>
        <p:nvSpPr>
          <p:cNvPr id="252" name="TextBox 252"/>
          <p:cNvSpPr txBox="1"/>
          <p:nvPr/>
        </p:nvSpPr>
        <p:spPr>
          <a:xfrm>
            <a:off x="2039320" y="2421032"/>
            <a:ext cx="8559385"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784550" algn="l"/>
                <a:tab pos="7137296" algn="l"/>
              </a:tabLst>
              <a:defRPr/>
            </a:pPr>
            <a:r>
              <a:rPr kumimoji="0" lang="zh-CN" altLang="en-US" sz="2000" b="0" i="0" u="none" strike="noStrike" kern="1200" cap="none" spc="-5" normalizeH="0" baseline="0" noProof="0" dirty="0">
                <a:ln>
                  <a:noFill/>
                </a:ln>
                <a:solidFill>
                  <a:srgbClr val="FE5050"/>
                </a:solidFill>
                <a:effectLst/>
                <a:uLnTx/>
                <a:uFillTx/>
                <a:latin typeface="굴림"/>
                <a:ea typeface="굴림"/>
                <a:cs typeface="+mn-cs"/>
              </a:rPr>
              <a:t>마이크로서비스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배치</a:t>
            </a:r>
            <a:r>
              <a:rPr kumimoji="0" lang="zh-CN" altLang="en-US" sz="2000" b="0" i="0" u="none" strike="noStrike" kern="1200" cap="none" spc="3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작업	분석</a:t>
            </a:r>
            <a:r>
              <a:rPr kumimoji="0" lang="zh-CN" altLang="en-US" sz="20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및</a:t>
            </a:r>
            <a:r>
              <a:rPr kumimoji="0" lang="zh-CN" altLang="en-US" sz="2000" b="0" i="0" u="none" strike="noStrike" kern="1200" cap="none" spc="11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ML</a:t>
            </a:r>
          </a:p>
        </p:txBody>
      </p:sp>
    </p:spTree>
    <p:extLst>
      <p:ext uri="{BB962C8B-B14F-4D97-AF65-F5344CB8AC3E}">
        <p14:creationId xmlns:p14="http://schemas.microsoft.com/office/powerpoint/2010/main" val="40613848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0" y="0"/>
            <a:ext cx="12192000" cy="6858000"/>
          </a:xfrm>
          <a:custGeom>
            <a:avLst/>
            <a:gdLst>
              <a:gd name="connsiteX0" fmla="*/ 0 w 14630400"/>
              <a:gd name="connsiteY0" fmla="*/ 8229600 h 8229600"/>
              <a:gd name="connsiteX1" fmla="*/ 14630400 w 14630400"/>
              <a:gd name="connsiteY1" fmla="*/ 8229600 h 8229600"/>
              <a:gd name="connsiteX2" fmla="*/ 14630400 w 14630400"/>
              <a:gd name="connsiteY2" fmla="*/ 0 h 8229600"/>
              <a:gd name="connsiteX3" fmla="*/ 0 w 14630400"/>
              <a:gd name="connsiteY3" fmla="*/ 0 h 8229600"/>
              <a:gd name="connsiteX4" fmla="*/ 0 w 14630400"/>
              <a:gd name="connsiteY4" fmla="*/ 8229600 h 822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0" h="8229600">
                <a:moveTo>
                  <a:pt x="0" y="8229600"/>
                </a:moveTo>
                <a:lnTo>
                  <a:pt x="14630400" y="8229600"/>
                </a:lnTo>
                <a:lnTo>
                  <a:pt x="14630400" y="0"/>
                </a:lnTo>
                <a:lnTo>
                  <a:pt x="0" y="0"/>
                </a:lnTo>
                <a:lnTo>
                  <a:pt x="0" y="82296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16" name="Picture 16"/>
          <p:cNvPicPr>
            <a:picLocks noChangeAspect="1"/>
          </p:cNvPicPr>
          <p:nvPr/>
        </p:nvPicPr>
        <p:blipFill>
          <a:blip r:embed="rId3"/>
          <a:stretch>
            <a:fillRect/>
          </a:stretch>
        </p:blipFill>
        <p:spPr>
          <a:xfrm>
            <a:off x="438150" y="6337299"/>
            <a:ext cx="1301750" cy="298450"/>
          </a:xfrm>
          <a:prstGeom prst="rect">
            <a:avLst/>
          </a:prstGeom>
        </p:spPr>
      </p:pic>
      <p:pic>
        <p:nvPicPr>
          <p:cNvPr id="17" name="Picture 17"/>
          <p:cNvPicPr>
            <a:picLocks noChangeAspect="1"/>
          </p:cNvPicPr>
          <p:nvPr/>
        </p:nvPicPr>
        <p:blipFill>
          <a:blip r:embed="rId4"/>
          <a:stretch>
            <a:fillRect/>
          </a:stretch>
        </p:blipFill>
        <p:spPr>
          <a:xfrm>
            <a:off x="9467851" y="1879600"/>
            <a:ext cx="368299" cy="374650"/>
          </a:xfrm>
          <a:prstGeom prst="rect">
            <a:avLst/>
          </a:prstGeom>
        </p:spPr>
      </p:pic>
      <p:pic>
        <p:nvPicPr>
          <p:cNvPr id="18" name="Picture 18"/>
          <p:cNvPicPr>
            <a:picLocks noChangeAspect="1"/>
          </p:cNvPicPr>
          <p:nvPr/>
        </p:nvPicPr>
        <p:blipFill>
          <a:blip r:embed="rId5"/>
          <a:stretch>
            <a:fillRect/>
          </a:stretch>
        </p:blipFill>
        <p:spPr>
          <a:xfrm>
            <a:off x="5327650" y="1898650"/>
            <a:ext cx="349250" cy="349250"/>
          </a:xfrm>
          <a:prstGeom prst="rect">
            <a:avLst/>
          </a:prstGeom>
        </p:spPr>
      </p:pic>
      <p:pic>
        <p:nvPicPr>
          <p:cNvPr id="19" name="Picture 19"/>
          <p:cNvPicPr>
            <a:picLocks noChangeAspect="1"/>
          </p:cNvPicPr>
          <p:nvPr/>
        </p:nvPicPr>
        <p:blipFill>
          <a:blip r:embed="rId6"/>
          <a:stretch>
            <a:fillRect/>
          </a:stretch>
        </p:blipFill>
        <p:spPr>
          <a:xfrm>
            <a:off x="2400300" y="1911350"/>
            <a:ext cx="342900" cy="336550"/>
          </a:xfrm>
          <a:prstGeom prst="rect">
            <a:avLst/>
          </a:prstGeom>
        </p:spPr>
      </p:pic>
      <p:pic>
        <p:nvPicPr>
          <p:cNvPr id="20" name="Picture 20"/>
          <p:cNvPicPr>
            <a:picLocks noChangeAspect="1"/>
          </p:cNvPicPr>
          <p:nvPr/>
        </p:nvPicPr>
        <p:blipFill>
          <a:blip r:embed="rId7"/>
          <a:stretch>
            <a:fillRect/>
          </a:stretch>
        </p:blipFill>
        <p:spPr>
          <a:xfrm>
            <a:off x="3467101" y="1898651"/>
            <a:ext cx="368299" cy="368299"/>
          </a:xfrm>
          <a:prstGeom prst="rect">
            <a:avLst/>
          </a:prstGeom>
        </p:spPr>
      </p:pic>
      <p:pic>
        <p:nvPicPr>
          <p:cNvPr id="21" name="Picture 21"/>
          <p:cNvPicPr>
            <a:picLocks noChangeAspect="1"/>
          </p:cNvPicPr>
          <p:nvPr/>
        </p:nvPicPr>
        <p:blipFill>
          <a:blip r:embed="rId8"/>
          <a:stretch>
            <a:fillRect/>
          </a:stretch>
        </p:blipFill>
        <p:spPr>
          <a:xfrm>
            <a:off x="6197600" y="1898650"/>
            <a:ext cx="342900" cy="349250"/>
          </a:xfrm>
          <a:prstGeom prst="rect">
            <a:avLst/>
          </a:prstGeom>
        </p:spPr>
      </p:pic>
      <p:pic>
        <p:nvPicPr>
          <p:cNvPr id="22" name="Picture 22"/>
          <p:cNvPicPr>
            <a:picLocks noChangeAspect="1"/>
          </p:cNvPicPr>
          <p:nvPr/>
        </p:nvPicPr>
        <p:blipFill>
          <a:blip r:embed="rId9"/>
          <a:stretch>
            <a:fillRect/>
          </a:stretch>
        </p:blipFill>
        <p:spPr>
          <a:xfrm>
            <a:off x="7454900" y="1892300"/>
            <a:ext cx="304800" cy="323850"/>
          </a:xfrm>
          <a:prstGeom prst="rect">
            <a:avLst/>
          </a:prstGeom>
        </p:spPr>
      </p:pic>
      <p:pic>
        <p:nvPicPr>
          <p:cNvPr id="23" name="Picture 23"/>
          <p:cNvPicPr>
            <a:picLocks noChangeAspect="1"/>
          </p:cNvPicPr>
          <p:nvPr/>
        </p:nvPicPr>
        <p:blipFill>
          <a:blip r:embed="rId10"/>
          <a:stretch>
            <a:fillRect/>
          </a:stretch>
        </p:blipFill>
        <p:spPr>
          <a:xfrm>
            <a:off x="8502650" y="1879600"/>
            <a:ext cx="349250" cy="355600"/>
          </a:xfrm>
          <a:prstGeom prst="rect">
            <a:avLst/>
          </a:prstGeom>
        </p:spPr>
      </p:pic>
      <p:pic>
        <p:nvPicPr>
          <p:cNvPr id="24" name="Picture 24"/>
          <p:cNvPicPr>
            <a:picLocks noChangeAspect="1"/>
          </p:cNvPicPr>
          <p:nvPr/>
        </p:nvPicPr>
        <p:blipFill>
          <a:blip r:embed="rId11"/>
          <a:stretch>
            <a:fillRect/>
          </a:stretch>
        </p:blipFill>
        <p:spPr>
          <a:xfrm>
            <a:off x="5892799" y="3130550"/>
            <a:ext cx="323850" cy="342900"/>
          </a:xfrm>
          <a:prstGeom prst="rect">
            <a:avLst/>
          </a:prstGeom>
        </p:spPr>
      </p:pic>
      <p:sp>
        <p:nvSpPr>
          <p:cNvPr id="2" name="Freeform 24"/>
          <p:cNvSpPr/>
          <p:nvPr/>
        </p:nvSpPr>
        <p:spPr>
          <a:xfrm>
            <a:off x="3169708" y="3487208"/>
            <a:ext cx="7244292" cy="5292"/>
          </a:xfrm>
          <a:custGeom>
            <a:avLst/>
            <a:gdLst>
              <a:gd name="connsiteX0" fmla="*/ 10581 w 8693150"/>
              <a:gd name="connsiteY0" fmla="*/ 16585 h 6350"/>
              <a:gd name="connsiteX1" fmla="*/ 8693815 w 8693150"/>
              <a:gd name="connsiteY1" fmla="*/ 16585 h 6350"/>
            </a:gdLst>
            <a:ahLst/>
            <a:cxnLst>
              <a:cxn ang="0">
                <a:pos x="connsiteX0" y="connsiteY0"/>
              </a:cxn>
              <a:cxn ang="0">
                <a:pos x="connsiteX1" y="connsiteY1"/>
              </a:cxn>
            </a:cxnLst>
            <a:rect l="l" t="t" r="r" b="b"/>
            <a:pathLst>
              <a:path w="8693150" h="6350">
                <a:moveTo>
                  <a:pt x="10581" y="16585"/>
                </a:moveTo>
                <a:lnTo>
                  <a:pt x="8693815" y="16585"/>
                </a:lnTo>
              </a:path>
            </a:pathLst>
          </a:custGeom>
          <a:ln w="12699">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26" name="Picture 26"/>
          <p:cNvPicPr>
            <a:picLocks noChangeAspect="1"/>
          </p:cNvPicPr>
          <p:nvPr/>
        </p:nvPicPr>
        <p:blipFill>
          <a:blip r:embed="rId12"/>
          <a:stretch>
            <a:fillRect/>
          </a:stretch>
        </p:blipFill>
        <p:spPr>
          <a:xfrm>
            <a:off x="4559300" y="5264150"/>
            <a:ext cx="869950" cy="571500"/>
          </a:xfrm>
          <a:prstGeom prst="rect">
            <a:avLst/>
          </a:prstGeom>
        </p:spPr>
      </p:pic>
      <p:pic>
        <p:nvPicPr>
          <p:cNvPr id="27" name="Picture 27"/>
          <p:cNvPicPr>
            <a:picLocks noChangeAspect="1"/>
          </p:cNvPicPr>
          <p:nvPr/>
        </p:nvPicPr>
        <p:blipFill>
          <a:blip r:embed="rId13"/>
          <a:stretch>
            <a:fillRect/>
          </a:stretch>
        </p:blipFill>
        <p:spPr>
          <a:xfrm>
            <a:off x="2978150" y="5911850"/>
            <a:ext cx="768349" cy="196850"/>
          </a:xfrm>
          <a:prstGeom prst="rect">
            <a:avLst/>
          </a:prstGeom>
        </p:spPr>
      </p:pic>
      <p:pic>
        <p:nvPicPr>
          <p:cNvPr id="28" name="Picture 28"/>
          <p:cNvPicPr>
            <a:picLocks noChangeAspect="1"/>
          </p:cNvPicPr>
          <p:nvPr/>
        </p:nvPicPr>
        <p:blipFill>
          <a:blip r:embed="rId14"/>
          <a:stretch>
            <a:fillRect/>
          </a:stretch>
        </p:blipFill>
        <p:spPr>
          <a:xfrm>
            <a:off x="2851149" y="5276850"/>
            <a:ext cx="952500" cy="565150"/>
          </a:xfrm>
          <a:prstGeom prst="rect">
            <a:avLst/>
          </a:prstGeom>
        </p:spPr>
      </p:pic>
      <p:pic>
        <p:nvPicPr>
          <p:cNvPr id="29" name="Picture 29"/>
          <p:cNvPicPr>
            <a:picLocks noChangeAspect="1"/>
          </p:cNvPicPr>
          <p:nvPr/>
        </p:nvPicPr>
        <p:blipFill>
          <a:blip r:embed="rId15"/>
          <a:stretch>
            <a:fillRect/>
          </a:stretch>
        </p:blipFill>
        <p:spPr>
          <a:xfrm>
            <a:off x="5835651" y="5264151"/>
            <a:ext cx="400049" cy="400049"/>
          </a:xfrm>
          <a:prstGeom prst="rect">
            <a:avLst/>
          </a:prstGeom>
        </p:spPr>
      </p:pic>
      <p:pic>
        <p:nvPicPr>
          <p:cNvPr id="30" name="Picture 30"/>
          <p:cNvPicPr>
            <a:picLocks noChangeAspect="1"/>
          </p:cNvPicPr>
          <p:nvPr/>
        </p:nvPicPr>
        <p:blipFill>
          <a:blip r:embed="rId16"/>
          <a:stretch>
            <a:fillRect/>
          </a:stretch>
        </p:blipFill>
        <p:spPr>
          <a:xfrm>
            <a:off x="6737351" y="5264151"/>
            <a:ext cx="400049" cy="400049"/>
          </a:xfrm>
          <a:prstGeom prst="rect">
            <a:avLst/>
          </a:prstGeom>
        </p:spPr>
      </p:pic>
      <p:pic>
        <p:nvPicPr>
          <p:cNvPr id="31" name="Picture 31"/>
          <p:cNvPicPr>
            <a:picLocks noChangeAspect="1"/>
          </p:cNvPicPr>
          <p:nvPr/>
        </p:nvPicPr>
        <p:blipFill>
          <a:blip r:embed="rId17"/>
          <a:stretch>
            <a:fillRect/>
          </a:stretch>
        </p:blipFill>
        <p:spPr>
          <a:xfrm>
            <a:off x="7607299" y="5264151"/>
            <a:ext cx="393700" cy="400049"/>
          </a:xfrm>
          <a:prstGeom prst="rect">
            <a:avLst/>
          </a:prstGeom>
        </p:spPr>
      </p:pic>
      <p:pic>
        <p:nvPicPr>
          <p:cNvPr id="32" name="Picture 32"/>
          <p:cNvPicPr>
            <a:picLocks noChangeAspect="1"/>
          </p:cNvPicPr>
          <p:nvPr/>
        </p:nvPicPr>
        <p:blipFill>
          <a:blip r:embed="rId18"/>
          <a:stretch>
            <a:fillRect/>
          </a:stretch>
        </p:blipFill>
        <p:spPr>
          <a:xfrm>
            <a:off x="8724901" y="5289550"/>
            <a:ext cx="400049" cy="387350"/>
          </a:xfrm>
          <a:prstGeom prst="rect">
            <a:avLst/>
          </a:prstGeom>
        </p:spPr>
      </p:pic>
      <p:pic>
        <p:nvPicPr>
          <p:cNvPr id="33" name="Picture 33"/>
          <p:cNvPicPr>
            <a:picLocks noChangeAspect="1"/>
          </p:cNvPicPr>
          <p:nvPr/>
        </p:nvPicPr>
        <p:blipFill>
          <a:blip r:embed="rId19"/>
          <a:stretch>
            <a:fillRect/>
          </a:stretch>
        </p:blipFill>
        <p:spPr>
          <a:xfrm>
            <a:off x="4419600" y="1898650"/>
            <a:ext cx="342900" cy="336550"/>
          </a:xfrm>
          <a:prstGeom prst="rect">
            <a:avLst/>
          </a:prstGeom>
        </p:spPr>
      </p:pic>
      <p:pic>
        <p:nvPicPr>
          <p:cNvPr id="34" name="Picture 34"/>
          <p:cNvPicPr>
            <a:picLocks noChangeAspect="1"/>
          </p:cNvPicPr>
          <p:nvPr/>
        </p:nvPicPr>
        <p:blipFill>
          <a:blip r:embed="rId20"/>
          <a:stretch>
            <a:fillRect/>
          </a:stretch>
        </p:blipFill>
        <p:spPr>
          <a:xfrm>
            <a:off x="10242550" y="1930400"/>
            <a:ext cx="292100" cy="285750"/>
          </a:xfrm>
          <a:prstGeom prst="rect">
            <a:avLst/>
          </a:prstGeom>
        </p:spPr>
      </p:pic>
      <p:pic>
        <p:nvPicPr>
          <p:cNvPr id="35" name="Picture 35"/>
          <p:cNvPicPr>
            <a:picLocks noChangeAspect="1"/>
          </p:cNvPicPr>
          <p:nvPr/>
        </p:nvPicPr>
        <p:blipFill>
          <a:blip r:embed="rId21"/>
          <a:stretch>
            <a:fillRect/>
          </a:stretch>
        </p:blipFill>
        <p:spPr>
          <a:xfrm>
            <a:off x="11195050" y="1911350"/>
            <a:ext cx="330200" cy="336550"/>
          </a:xfrm>
          <a:prstGeom prst="rect">
            <a:avLst/>
          </a:prstGeom>
        </p:spPr>
      </p:pic>
      <p:pic>
        <p:nvPicPr>
          <p:cNvPr id="36" name="Picture 36"/>
          <p:cNvPicPr>
            <a:picLocks noChangeAspect="1"/>
          </p:cNvPicPr>
          <p:nvPr/>
        </p:nvPicPr>
        <p:blipFill>
          <a:blip r:embed="rId22"/>
          <a:stretch>
            <a:fillRect/>
          </a:stretch>
        </p:blipFill>
        <p:spPr>
          <a:xfrm>
            <a:off x="0" y="2787649"/>
            <a:ext cx="12192000" cy="95250"/>
          </a:xfrm>
          <a:prstGeom prst="rect">
            <a:avLst/>
          </a:prstGeom>
        </p:spPr>
      </p:pic>
      <p:pic>
        <p:nvPicPr>
          <p:cNvPr id="37" name="Picture 37"/>
          <p:cNvPicPr>
            <a:picLocks noChangeAspect="1"/>
          </p:cNvPicPr>
          <p:nvPr/>
        </p:nvPicPr>
        <p:blipFill>
          <a:blip r:embed="rId23"/>
          <a:stretch>
            <a:fillRect/>
          </a:stretch>
        </p:blipFill>
        <p:spPr>
          <a:xfrm>
            <a:off x="0" y="4749800"/>
            <a:ext cx="12192000" cy="101600"/>
          </a:xfrm>
          <a:prstGeom prst="rect">
            <a:avLst/>
          </a:prstGeom>
        </p:spPr>
      </p:pic>
      <p:pic>
        <p:nvPicPr>
          <p:cNvPr id="38" name="Picture 38"/>
          <p:cNvPicPr>
            <a:picLocks noChangeAspect="1"/>
          </p:cNvPicPr>
          <p:nvPr/>
        </p:nvPicPr>
        <p:blipFill>
          <a:blip r:embed="rId24"/>
          <a:stretch>
            <a:fillRect/>
          </a:stretch>
        </p:blipFill>
        <p:spPr>
          <a:xfrm>
            <a:off x="9226550" y="5245100"/>
            <a:ext cx="2705100" cy="501650"/>
          </a:xfrm>
          <a:prstGeom prst="rect">
            <a:avLst/>
          </a:prstGeom>
        </p:spPr>
      </p:pic>
      <p:sp>
        <p:nvSpPr>
          <p:cNvPr id="3" name="Freeform 38"/>
          <p:cNvSpPr/>
          <p:nvPr/>
        </p:nvSpPr>
        <p:spPr>
          <a:xfrm>
            <a:off x="2221177" y="2909094"/>
            <a:ext cx="8975989" cy="1779323"/>
          </a:xfrm>
          <a:custGeom>
            <a:avLst/>
            <a:gdLst>
              <a:gd name="connsiteX0" fmla="*/ 26408 w 10771187"/>
              <a:gd name="connsiteY0" fmla="*/ 371092 h 2135187"/>
              <a:gd name="connsiteX1" fmla="*/ 381419 w 10771187"/>
              <a:gd name="connsiteY1" fmla="*/ 16080 h 2135187"/>
              <a:gd name="connsiteX2" fmla="*/ 10424749 w 10771187"/>
              <a:gd name="connsiteY2" fmla="*/ 16080 h 2135187"/>
              <a:gd name="connsiteX3" fmla="*/ 10779760 w 10771187"/>
              <a:gd name="connsiteY3" fmla="*/ 371092 h 2135187"/>
              <a:gd name="connsiteX4" fmla="*/ 10779760 w 10771187"/>
              <a:gd name="connsiteY4" fmla="*/ 1791079 h 2135187"/>
              <a:gd name="connsiteX5" fmla="*/ 10424749 w 10771187"/>
              <a:gd name="connsiteY5" fmla="*/ 2146090 h 2135187"/>
              <a:gd name="connsiteX6" fmla="*/ 381419 w 10771187"/>
              <a:gd name="connsiteY6" fmla="*/ 2146090 h 2135187"/>
              <a:gd name="connsiteX7" fmla="*/ 26408 w 10771187"/>
              <a:gd name="connsiteY7" fmla="*/ 1791079 h 2135187"/>
              <a:gd name="connsiteX8" fmla="*/ 26408 w 10771187"/>
              <a:gd name="connsiteY8" fmla="*/ 371092 h 213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1187" h="2135187">
                <a:moveTo>
                  <a:pt x="26408" y="371092"/>
                </a:moveTo>
                <a:cubicBezTo>
                  <a:pt x="26408" y="175024"/>
                  <a:pt x="185352" y="16080"/>
                  <a:pt x="381419" y="16080"/>
                </a:cubicBezTo>
                <a:lnTo>
                  <a:pt x="10424749" y="16080"/>
                </a:lnTo>
                <a:cubicBezTo>
                  <a:pt x="10620816" y="16080"/>
                  <a:pt x="10779760" y="175024"/>
                  <a:pt x="10779760" y="371092"/>
                </a:cubicBezTo>
                <a:lnTo>
                  <a:pt x="10779760" y="1791079"/>
                </a:lnTo>
                <a:cubicBezTo>
                  <a:pt x="10779760" y="1987146"/>
                  <a:pt x="10620816" y="2146090"/>
                  <a:pt x="10424749" y="2146090"/>
                </a:cubicBezTo>
                <a:lnTo>
                  <a:pt x="381419" y="2146090"/>
                </a:lnTo>
                <a:cubicBezTo>
                  <a:pt x="185352" y="2146090"/>
                  <a:pt x="26408" y="1987146"/>
                  <a:pt x="26408" y="1791079"/>
                </a:cubicBezTo>
                <a:lnTo>
                  <a:pt x="26408" y="371092"/>
                </a:lnTo>
                <a:close/>
              </a:path>
            </a:pathLst>
          </a:custGeom>
          <a:solidFill>
            <a:srgbClr val="000007">
              <a:alpha val="0"/>
            </a:srgbClr>
          </a:solidFill>
          <a:ln w="28574">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40" name="Picture 40"/>
          <p:cNvPicPr>
            <a:picLocks noChangeAspect="1"/>
          </p:cNvPicPr>
          <p:nvPr/>
        </p:nvPicPr>
        <p:blipFill>
          <a:blip r:embed="rId25"/>
          <a:stretch>
            <a:fillRect/>
          </a:stretch>
        </p:blipFill>
        <p:spPr>
          <a:xfrm>
            <a:off x="4343400" y="2482850"/>
            <a:ext cx="603250" cy="260350"/>
          </a:xfrm>
          <a:prstGeom prst="rect">
            <a:avLst/>
          </a:prstGeom>
        </p:spPr>
      </p:pic>
      <p:pic>
        <p:nvPicPr>
          <p:cNvPr id="41" name="Picture 41"/>
          <p:cNvPicPr>
            <a:picLocks noChangeAspect="1"/>
          </p:cNvPicPr>
          <p:nvPr/>
        </p:nvPicPr>
        <p:blipFill>
          <a:blip r:embed="rId26"/>
          <a:stretch>
            <a:fillRect/>
          </a:stretch>
        </p:blipFill>
        <p:spPr>
          <a:xfrm>
            <a:off x="10090150" y="2482850"/>
            <a:ext cx="590550" cy="273050"/>
          </a:xfrm>
          <a:prstGeom prst="rect">
            <a:avLst/>
          </a:prstGeom>
        </p:spPr>
      </p:pic>
      <p:pic>
        <p:nvPicPr>
          <p:cNvPr id="42" name="Picture 42"/>
          <p:cNvPicPr>
            <a:picLocks noChangeAspect="1"/>
          </p:cNvPicPr>
          <p:nvPr/>
        </p:nvPicPr>
        <p:blipFill>
          <a:blip r:embed="rId27"/>
          <a:stretch>
            <a:fillRect/>
          </a:stretch>
        </p:blipFill>
        <p:spPr>
          <a:xfrm>
            <a:off x="11087099" y="2470150"/>
            <a:ext cx="596900" cy="273050"/>
          </a:xfrm>
          <a:prstGeom prst="rect">
            <a:avLst/>
          </a:prstGeom>
        </p:spPr>
      </p:pic>
      <p:pic>
        <p:nvPicPr>
          <p:cNvPr id="43" name="Picture 43"/>
          <p:cNvPicPr>
            <a:picLocks noChangeAspect="1"/>
          </p:cNvPicPr>
          <p:nvPr/>
        </p:nvPicPr>
        <p:blipFill>
          <a:blip r:embed="rId28"/>
          <a:stretch>
            <a:fillRect/>
          </a:stretch>
        </p:blipFill>
        <p:spPr>
          <a:xfrm>
            <a:off x="4610100" y="3892550"/>
            <a:ext cx="596900" cy="260350"/>
          </a:xfrm>
          <a:prstGeom prst="rect">
            <a:avLst/>
          </a:prstGeom>
        </p:spPr>
      </p:pic>
      <p:pic>
        <p:nvPicPr>
          <p:cNvPr id="44" name="Picture 44"/>
          <p:cNvPicPr>
            <a:picLocks noChangeAspect="1"/>
          </p:cNvPicPr>
          <p:nvPr/>
        </p:nvPicPr>
        <p:blipFill>
          <a:blip r:embed="rId29"/>
          <a:stretch>
            <a:fillRect/>
          </a:stretch>
        </p:blipFill>
        <p:spPr>
          <a:xfrm>
            <a:off x="4629150" y="4356100"/>
            <a:ext cx="603250" cy="273050"/>
          </a:xfrm>
          <a:prstGeom prst="rect">
            <a:avLst/>
          </a:prstGeom>
        </p:spPr>
      </p:pic>
      <p:pic>
        <p:nvPicPr>
          <p:cNvPr id="45" name="Picture 45"/>
          <p:cNvPicPr>
            <a:picLocks noChangeAspect="1"/>
          </p:cNvPicPr>
          <p:nvPr/>
        </p:nvPicPr>
        <p:blipFill>
          <a:blip r:embed="rId30"/>
          <a:stretch>
            <a:fillRect/>
          </a:stretch>
        </p:blipFill>
        <p:spPr>
          <a:xfrm>
            <a:off x="7340600" y="3943350"/>
            <a:ext cx="596900" cy="273050"/>
          </a:xfrm>
          <a:prstGeom prst="rect">
            <a:avLst/>
          </a:prstGeom>
        </p:spPr>
      </p:pic>
      <p:pic>
        <p:nvPicPr>
          <p:cNvPr id="46" name="Picture 46"/>
          <p:cNvPicPr>
            <a:picLocks noChangeAspect="1"/>
          </p:cNvPicPr>
          <p:nvPr/>
        </p:nvPicPr>
        <p:blipFill>
          <a:blip r:embed="rId31"/>
          <a:stretch>
            <a:fillRect/>
          </a:stretch>
        </p:blipFill>
        <p:spPr>
          <a:xfrm>
            <a:off x="7359650" y="4292600"/>
            <a:ext cx="590550" cy="260350"/>
          </a:xfrm>
          <a:prstGeom prst="rect">
            <a:avLst/>
          </a:prstGeom>
        </p:spPr>
      </p:pic>
      <p:pic>
        <p:nvPicPr>
          <p:cNvPr id="47" name="Picture 47"/>
          <p:cNvPicPr>
            <a:picLocks noChangeAspect="1"/>
          </p:cNvPicPr>
          <p:nvPr/>
        </p:nvPicPr>
        <p:blipFill>
          <a:blip r:embed="rId32"/>
          <a:stretch>
            <a:fillRect/>
          </a:stretch>
        </p:blipFill>
        <p:spPr>
          <a:xfrm>
            <a:off x="3848100" y="5276850"/>
            <a:ext cx="590550" cy="273050"/>
          </a:xfrm>
          <a:prstGeom prst="rect">
            <a:avLst/>
          </a:prstGeom>
        </p:spPr>
      </p:pic>
      <p:pic>
        <p:nvPicPr>
          <p:cNvPr id="48" name="Picture 48"/>
          <p:cNvPicPr>
            <a:picLocks noChangeAspect="1"/>
          </p:cNvPicPr>
          <p:nvPr/>
        </p:nvPicPr>
        <p:blipFill>
          <a:blip r:embed="rId33"/>
          <a:stretch>
            <a:fillRect/>
          </a:stretch>
        </p:blipFill>
        <p:spPr>
          <a:xfrm>
            <a:off x="5753100" y="6019799"/>
            <a:ext cx="590550" cy="266700"/>
          </a:xfrm>
          <a:prstGeom prst="rect">
            <a:avLst/>
          </a:prstGeom>
        </p:spPr>
      </p:pic>
      <p:pic>
        <p:nvPicPr>
          <p:cNvPr id="49" name="Picture 49"/>
          <p:cNvPicPr>
            <a:picLocks noChangeAspect="1"/>
          </p:cNvPicPr>
          <p:nvPr/>
        </p:nvPicPr>
        <p:blipFill>
          <a:blip r:embed="rId34"/>
          <a:stretch>
            <a:fillRect/>
          </a:stretch>
        </p:blipFill>
        <p:spPr>
          <a:xfrm>
            <a:off x="9848850" y="6051549"/>
            <a:ext cx="590550" cy="266700"/>
          </a:xfrm>
          <a:prstGeom prst="rect">
            <a:avLst/>
          </a:prstGeom>
        </p:spPr>
      </p:pic>
      <p:pic>
        <p:nvPicPr>
          <p:cNvPr id="50" name="Picture 50"/>
          <p:cNvPicPr>
            <a:picLocks noChangeAspect="1"/>
          </p:cNvPicPr>
          <p:nvPr/>
        </p:nvPicPr>
        <p:blipFill>
          <a:blip r:embed="rId35"/>
          <a:stretch>
            <a:fillRect/>
          </a:stretch>
        </p:blipFill>
        <p:spPr>
          <a:xfrm>
            <a:off x="10782300" y="6007100"/>
            <a:ext cx="584200" cy="260350"/>
          </a:xfrm>
          <a:prstGeom prst="rect">
            <a:avLst/>
          </a:prstGeom>
        </p:spPr>
      </p:pic>
      <p:sp>
        <p:nvSpPr>
          <p:cNvPr id="4" name="TextBox 50"/>
          <p:cNvSpPr txBox="1"/>
          <p:nvPr/>
        </p:nvSpPr>
        <p:spPr>
          <a:xfrm>
            <a:off x="421640" y="270063"/>
            <a:ext cx="8489683" cy="68326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4000" b="0" i="0" u="none" strike="noStrike" kern="1200" cap="none" spc="-250" normalizeH="0" baseline="0" noProof="0" dirty="0">
                <a:ln>
                  <a:noFill/>
                </a:ln>
                <a:solidFill>
                  <a:srgbClr val="FEFEFE"/>
                </a:solidFill>
                <a:effectLst/>
                <a:uLnTx/>
                <a:uFillTx/>
                <a:latin typeface="Times New Roman"/>
                <a:ea typeface="Times New Roman"/>
                <a:cs typeface="+mn-cs"/>
              </a:rPr>
              <a:t>The</a:t>
            </a:r>
            <a:r>
              <a:rPr kumimoji="0" lang="en-US" altLang="zh-CN" sz="4000" b="0" i="0" u="none" strike="noStrike" kern="1200" cap="none" spc="-116"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74"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358" normalizeH="0" baseline="0" noProof="0" dirty="0">
                <a:ln>
                  <a:noFill/>
                </a:ln>
                <a:solidFill>
                  <a:srgbClr val="FEFEFE"/>
                </a:solidFill>
                <a:effectLst/>
                <a:uLnTx/>
                <a:uFillTx/>
                <a:latin typeface="Times New Roman"/>
                <a:ea typeface="Times New Roman"/>
                <a:cs typeface="+mn-cs"/>
              </a:rPr>
              <a:t>ML</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187" normalizeH="0" baseline="0" noProof="0" dirty="0">
                <a:ln>
                  <a:noFill/>
                </a:ln>
                <a:solidFill>
                  <a:srgbClr val="FEFEFE"/>
                </a:solidFill>
                <a:effectLst/>
                <a:uLnTx/>
                <a:uFillTx/>
                <a:latin typeface="Times New Roman"/>
                <a:ea typeface="Times New Roman"/>
                <a:cs typeface="+mn-cs"/>
              </a:rPr>
              <a:t>stack:</a:t>
            </a:r>
            <a:endParaRPr kumimoji="0" lang="zh-CN" altLang="en-US" sz="4000" b="0" i="0" u="none" strike="noStrike" kern="1200" cap="none" spc="-487" normalizeH="0" baseline="0" noProof="0" dirty="0">
              <a:ln>
                <a:noFill/>
              </a:ln>
              <a:solidFill>
                <a:srgbClr val="FEFEFE"/>
              </a:solidFill>
              <a:effectLst/>
              <a:uLnTx/>
              <a:uFillTx/>
              <a:latin typeface="굴림"/>
              <a:ea typeface="굴림"/>
              <a:cs typeface="+mn-cs"/>
            </a:endParaRPr>
          </a:p>
        </p:txBody>
      </p:sp>
      <p:sp>
        <p:nvSpPr>
          <p:cNvPr id="51" name="TextBox 51"/>
          <p:cNvSpPr txBox="1"/>
          <p:nvPr/>
        </p:nvSpPr>
        <p:spPr>
          <a:xfrm>
            <a:off x="485628" y="1540404"/>
            <a:ext cx="11496605" cy="305276"/>
          </a:xfrm>
          <a:prstGeom prst="rect">
            <a:avLst/>
          </a:prstGeom>
          <a:noFill/>
        </p:spPr>
        <p:txBody>
          <a:bodyPr wrap="square" lIns="0" tIns="0" rIns="0" bIns="0" rtlCol="0">
            <a:spAutoFit/>
          </a:bodyPr>
          <a:lstStyle/>
          <a:p>
            <a:pPr marL="0" marR="0" lvl="0" indent="0" algn="l" defTabSz="914400" rtl="0" eaLnBrk="1" fontAlgn="auto" latinLnBrk="0" hangingPunct="1">
              <a:lnSpc>
                <a:spcPct val="119166"/>
              </a:lnSpc>
              <a:spcBef>
                <a:spcPts val="0"/>
              </a:spcBef>
              <a:spcAft>
                <a:spcPts val="0"/>
              </a:spcAft>
              <a:buClrTx/>
              <a:buSzTx/>
              <a:buFontTx/>
              <a:buNone/>
              <a:tabLst>
                <a:tab pos="2998318" algn="l"/>
                <a:tab pos="5289263" algn="l"/>
                <a:tab pos="7385820" algn="l"/>
                <a:tab pos="8894423" algn="l"/>
                <a:tab pos="9574015" algn="l"/>
                <a:tab pos="10371185" algn="l"/>
              </a:tabLst>
              <a:defRPr/>
            </a:pPr>
            <a:r>
              <a:rPr kumimoji="0" lang="en-US" altLang="zh-CN" sz="1667" b="0" i="0" u="none" strike="noStrike" kern="1200" cap="none" spc="121" normalizeH="0" baseline="0" noProof="0" dirty="0">
                <a:ln>
                  <a:noFill/>
                </a:ln>
                <a:solidFill>
                  <a:srgbClr val="FCC300"/>
                </a:solidFill>
                <a:effectLst/>
                <a:uLnTx/>
                <a:uFillTx/>
                <a:latin typeface="Times New Roman"/>
                <a:ea typeface="Times New Roman"/>
                <a:cs typeface="+mn-cs"/>
              </a:rPr>
              <a:t>A</a:t>
            </a:r>
            <a:r>
              <a:rPr kumimoji="0" lang="en-US" altLang="zh-CN" sz="1667" b="0" i="0" u="none" strike="noStrike" kern="1200" cap="none" spc="53"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53" normalizeH="0" baseline="0" noProof="0" dirty="0">
                <a:ln>
                  <a:noFill/>
                </a:ln>
                <a:solidFill>
                  <a:srgbClr val="FCC300"/>
                </a:solidFill>
                <a:effectLst/>
                <a:uLnTx/>
                <a:uFillTx/>
                <a:latin typeface="Times New Roman"/>
                <a:ea typeface="Times New Roman"/>
                <a:cs typeface="+mn-cs"/>
              </a:rPr>
              <a:t>I</a:t>
            </a:r>
            <a:r>
              <a:rPr kumimoji="0" lang="en-US" altLang="zh-CN" sz="1667" b="0" i="0" u="none" strike="noStrike" kern="1200" cap="none" spc="57"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5" normalizeH="0" baseline="0" noProof="0" dirty="0">
                <a:ln>
                  <a:noFill/>
                </a:ln>
                <a:solidFill>
                  <a:srgbClr val="FCC300"/>
                </a:solidFill>
                <a:effectLst/>
                <a:uLnTx/>
                <a:uFillTx/>
                <a:latin typeface="Times New Roman"/>
                <a:ea typeface="Times New Roman"/>
                <a:cs typeface="+mn-cs"/>
              </a:rPr>
              <a:t>SERVICES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Vision	</a:t>
            </a:r>
            <a:r>
              <a:rPr kumimoji="0" lang="en-US" altLang="zh-CN" sz="833" b="0" i="0" u="none" strike="noStrike" kern="1200" cap="none" spc="112" normalizeH="0" baseline="0" noProof="0" dirty="0">
                <a:ln>
                  <a:noFill/>
                </a:ln>
                <a:solidFill>
                  <a:srgbClr val="FEFEFE"/>
                </a:solidFill>
                <a:effectLst/>
                <a:uLnTx/>
                <a:uFillTx/>
                <a:latin typeface="Times New Roman"/>
                <a:ea typeface="Times New Roman"/>
                <a:cs typeface="+mn-cs"/>
              </a:rPr>
              <a:t>Speech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Language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Chatbots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Forecasting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Recommendations</a:t>
            </a:r>
          </a:p>
        </p:txBody>
      </p:sp>
      <p:sp>
        <p:nvSpPr>
          <p:cNvPr id="52" name="TextBox 52"/>
          <p:cNvSpPr txBox="1"/>
          <p:nvPr/>
        </p:nvSpPr>
        <p:spPr>
          <a:xfrm>
            <a:off x="586431" y="1969443"/>
            <a:ext cx="1264708" cy="25622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1500" b="0" i="0" u="none" strike="noStrike" kern="1200" cap="none" spc="12" normalizeH="0" baseline="0" noProof="0" dirty="0">
                <a:ln>
                  <a:noFill/>
                </a:ln>
                <a:solidFill>
                  <a:srgbClr val="FEFEFE"/>
                </a:solidFill>
                <a:effectLst/>
                <a:uLnTx/>
                <a:uFillTx/>
                <a:latin typeface="Times New Roman"/>
                <a:ea typeface="Times New Roman"/>
                <a:cs typeface="+mn-cs"/>
              </a:rPr>
              <a:t>App</a:t>
            </a:r>
            <a:r>
              <a:rPr kumimoji="0" lang="en-US" altLang="zh-CN" sz="150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25" normalizeH="0" baseline="0" noProof="0" dirty="0">
                <a:ln>
                  <a:noFill/>
                </a:ln>
                <a:solidFill>
                  <a:srgbClr val="FEFEFE"/>
                </a:solidFill>
                <a:effectLst/>
                <a:uLnTx/>
                <a:uFillTx/>
                <a:latin typeface="굴림"/>
                <a:ea typeface="굴림"/>
                <a:cs typeface="+mn-cs"/>
              </a:rPr>
              <a:t>개발자용</a:t>
            </a:r>
          </a:p>
        </p:txBody>
      </p:sp>
      <p:sp>
        <p:nvSpPr>
          <p:cNvPr id="53" name="TextBox 53"/>
          <p:cNvSpPr txBox="1"/>
          <p:nvPr/>
        </p:nvSpPr>
        <p:spPr>
          <a:xfrm>
            <a:off x="485628" y="3385608"/>
            <a:ext cx="1567722" cy="2565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7" b="0" i="0" u="none" strike="noStrike" kern="1200" cap="none" spc="116" normalizeH="0" baseline="0" noProof="0" dirty="0">
                <a:ln>
                  <a:noFill/>
                </a:ln>
                <a:solidFill>
                  <a:srgbClr val="FCC300"/>
                </a:solidFill>
                <a:effectLst/>
                <a:uLnTx/>
                <a:uFillTx/>
                <a:latin typeface="Times New Roman"/>
                <a:ea typeface="Times New Roman"/>
                <a:cs typeface="+mn-cs"/>
              </a:rPr>
              <a:t>ML</a:t>
            </a:r>
            <a:r>
              <a:rPr kumimoji="0" lang="en-US" altLang="zh-CN" sz="1667" b="0" i="0" u="none" strike="noStrike" kern="1200" cap="none" spc="471"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2" normalizeH="0" baseline="0" noProof="0" dirty="0">
                <a:ln>
                  <a:noFill/>
                </a:ln>
                <a:solidFill>
                  <a:srgbClr val="FCC300"/>
                </a:solidFill>
                <a:effectLst/>
                <a:uLnTx/>
                <a:uFillTx/>
                <a:latin typeface="Times New Roman"/>
                <a:ea typeface="Times New Roman"/>
                <a:cs typeface="+mn-cs"/>
              </a:rPr>
              <a:t>SERVICES</a:t>
            </a:r>
          </a:p>
        </p:txBody>
      </p:sp>
      <p:sp>
        <p:nvSpPr>
          <p:cNvPr id="54" name="TextBox 54"/>
          <p:cNvSpPr txBox="1"/>
          <p:nvPr/>
        </p:nvSpPr>
        <p:spPr>
          <a:xfrm>
            <a:off x="2058609" y="2333032"/>
            <a:ext cx="990849" cy="215572"/>
          </a:xfrm>
          <a:prstGeom prst="rect">
            <a:avLst/>
          </a:prstGeom>
          <a:noFill/>
        </p:spPr>
        <p:txBody>
          <a:bodyPr wrap="square" lIns="0" tIns="0" rIns="0" bIns="0" rtlCol="0">
            <a:spAutoFit/>
          </a:bodyPr>
          <a:lstStyle/>
          <a:p>
            <a:pPr marL="272403" marR="0" lvl="0" indent="-272403"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55" name="TextBox 55"/>
          <p:cNvSpPr txBox="1"/>
          <p:nvPr/>
        </p:nvSpPr>
        <p:spPr>
          <a:xfrm>
            <a:off x="3159659" y="2333032"/>
            <a:ext cx="990848" cy="1369799"/>
          </a:xfrm>
          <a:prstGeom prst="rect">
            <a:avLst/>
          </a:prstGeom>
          <a:noFill/>
        </p:spPr>
        <p:txBody>
          <a:bodyPr wrap="square" lIns="0" tIns="0" rIns="0" bIns="0" rtlCol="0">
            <a:spAutoFit/>
          </a:bodyPr>
          <a:lstStyle/>
          <a:p>
            <a:pPr marL="275049" marR="0" lvl="0" indent="-275049"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V</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82023"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p>
        </p:txBody>
      </p:sp>
      <p:sp>
        <p:nvSpPr>
          <p:cNvPr id="56" name="TextBox 56"/>
          <p:cNvSpPr txBox="1"/>
          <p:nvPr/>
        </p:nvSpPr>
        <p:spPr>
          <a:xfrm>
            <a:off x="4285191" y="2333159"/>
            <a:ext cx="786050"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X</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p>
        </p:txBody>
      </p:sp>
      <p:sp>
        <p:nvSpPr>
          <p:cNvPr id="57" name="TextBox 57"/>
          <p:cNvSpPr txBox="1"/>
          <p:nvPr/>
        </p:nvSpPr>
        <p:spPr>
          <a:xfrm>
            <a:off x="5304204" y="2335700"/>
            <a:ext cx="2677913" cy="13724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19816" algn="l"/>
                <a:tab pos="1888036"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	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	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116"/>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p>
          <a:p>
            <a:pPr marL="0" marR="0" lvl="0" indent="0" algn="l" defTabSz="914400" rtl="0" eaLnBrk="1" fontAlgn="auto" latinLnBrk="0" hangingPunct="1">
              <a:lnSpc>
                <a:spcPts val="15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42524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p:txBody>
      </p:sp>
      <p:sp>
        <p:nvSpPr>
          <p:cNvPr id="58" name="TextBox 58"/>
          <p:cNvSpPr txBox="1"/>
          <p:nvPr/>
        </p:nvSpPr>
        <p:spPr>
          <a:xfrm>
            <a:off x="8196684" y="2335699"/>
            <a:ext cx="1033141"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116"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H</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D</a:t>
            </a:r>
          </a:p>
        </p:txBody>
      </p:sp>
      <p:sp>
        <p:nvSpPr>
          <p:cNvPr id="59" name="TextBox 59"/>
          <p:cNvSpPr txBox="1"/>
          <p:nvPr/>
        </p:nvSpPr>
        <p:spPr>
          <a:xfrm>
            <a:off x="9518709" y="2335699"/>
            <a:ext cx="3279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4"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7" normalizeH="0" baseline="0" noProof="0" dirty="0">
                <a:ln>
                  <a:noFill/>
                </a:ln>
                <a:solidFill>
                  <a:srgbClr val="FEFEFE"/>
                </a:solidFill>
                <a:effectLst/>
                <a:uLnTx/>
                <a:uFillTx/>
                <a:latin typeface="Times New Roman"/>
                <a:ea typeface="Times New Roman"/>
                <a:cs typeface="+mn-cs"/>
              </a:rPr>
              <a:t>X</a:t>
            </a:r>
          </a:p>
        </p:txBody>
      </p:sp>
      <p:sp>
        <p:nvSpPr>
          <p:cNvPr id="60" name="TextBox 60"/>
          <p:cNvSpPr txBox="1"/>
          <p:nvPr/>
        </p:nvSpPr>
        <p:spPr>
          <a:xfrm>
            <a:off x="9754551" y="2338240"/>
            <a:ext cx="1008318" cy="1346651"/>
          </a:xfrm>
          <a:prstGeom prst="rect">
            <a:avLst/>
          </a:prstGeom>
          <a:noFill/>
        </p:spPr>
        <p:txBody>
          <a:bodyPr wrap="square" lIns="0" tIns="0" rIns="0" bIns="0" rtlCol="0">
            <a:spAutoFit/>
          </a:bodyPr>
          <a:lstStyle/>
          <a:p>
            <a:pPr marL="0" marR="0" lvl="0" indent="30550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37"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25"/>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a:t>
            </a:r>
          </a:p>
        </p:txBody>
      </p:sp>
      <p:sp>
        <p:nvSpPr>
          <p:cNvPr id="61" name="TextBox 61"/>
          <p:cNvSpPr txBox="1"/>
          <p:nvPr/>
        </p:nvSpPr>
        <p:spPr>
          <a:xfrm>
            <a:off x="10897362" y="2338239"/>
            <a:ext cx="10508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2" name="TextBox 62"/>
          <p:cNvSpPr txBox="1"/>
          <p:nvPr/>
        </p:nvSpPr>
        <p:spPr>
          <a:xfrm>
            <a:off x="512926" y="3722044"/>
            <a:ext cx="1394354" cy="447815"/>
          </a:xfrm>
          <a:prstGeom prst="rect">
            <a:avLst/>
          </a:prstGeom>
          <a:noFill/>
        </p:spPr>
        <p:txBody>
          <a:bodyPr wrap="square" lIns="0" tIns="0" rIns="0" bIns="0" rtlCol="0">
            <a:spAutoFit/>
          </a:bodyPr>
          <a:lstStyle/>
          <a:p>
            <a:pPr marL="0" marR="0" lvl="0" indent="130963" algn="l" defTabSz="914400" rtl="0" eaLnBrk="1" fontAlgn="auto" latinLnBrk="0" hangingPunct="1">
              <a:lnSpc>
                <a:spcPct val="9375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개발자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srgbClr val="FEFEFE"/>
                </a:solidFill>
                <a:effectLst/>
                <a:uLnTx/>
                <a:uFillTx/>
                <a:latin typeface="굴림"/>
                <a:ea typeface="굴림"/>
                <a:cs typeface="+mn-cs"/>
              </a:rPr>
              <a:t>데이타</a:t>
            </a:r>
            <a:r>
              <a:rPr kumimoji="0" lang="zh-CN" altLang="en-US" sz="1500" b="0" i="0" u="none" strike="noStrike" kern="1200" cap="none" spc="-95"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과학자용</a:t>
            </a:r>
          </a:p>
        </p:txBody>
      </p:sp>
      <p:sp>
        <p:nvSpPr>
          <p:cNvPr id="63" name="TextBox 63"/>
          <p:cNvSpPr txBox="1"/>
          <p:nvPr/>
        </p:nvSpPr>
        <p:spPr>
          <a:xfrm>
            <a:off x="2373306" y="3788303"/>
            <a:ext cx="2808970" cy="656334"/>
          </a:xfrm>
          <a:prstGeom prst="rect">
            <a:avLst/>
          </a:prstGeom>
          <a:noFill/>
        </p:spPr>
        <p:txBody>
          <a:bodyPr wrap="square" lIns="0" tIns="0" rIns="0" bIns="0" rtlCol="0">
            <a:spAutoFit/>
          </a:bodyPr>
          <a:lstStyle/>
          <a:p>
            <a:pPr marL="0" marR="0" lvl="0" indent="59419"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Pre</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-built</a:t>
            </a:r>
            <a:r>
              <a:rPr kumimoji="0" lang="en-US" altLang="zh-CN" sz="833" b="0" i="0" u="none" strike="noStrike" kern="1200" cap="none" spc="74"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1"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notebooks</a:t>
            </a:r>
          </a:p>
          <a:p>
            <a:pPr marL="0" marR="0" lvl="0" indent="0" algn="l" defTabSz="914400" rtl="0" eaLnBrk="1" fontAlgn="auto" latinLnBrk="0" hangingPunct="1">
              <a:lnSpc>
                <a:spcPts val="678"/>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39163"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Data</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labeling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D</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46" normalizeH="0" baseline="0" noProof="0" dirty="0">
                <a:ln>
                  <a:noFill/>
                </a:ln>
                <a:solidFill>
                  <a:srgbClr val="FEFEFE"/>
                </a:solidFill>
                <a:effectLst/>
                <a:uLnTx/>
                <a:uFillTx/>
                <a:latin typeface="Times New Roman"/>
                <a:ea typeface="Times New Roman"/>
                <a:cs typeface="+mn-cs"/>
              </a:rPr>
              <a:t>)</a:t>
            </a:r>
          </a:p>
          <a:p>
            <a:pPr marL="0" marR="0" lvl="0" indent="0" algn="l" defTabSz="914400" rtl="0" eaLnBrk="1" fontAlgn="auto" latinLnBrk="0" hangingPunct="1">
              <a:lnSpc>
                <a:spcPts val="5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5833"/>
              </a:lnSpc>
              <a:spcBef>
                <a:spcPts val="0"/>
              </a:spcBef>
              <a:spcAft>
                <a:spcPts val="0"/>
              </a:spcAft>
              <a:buClrTx/>
              <a:buSzTx/>
              <a:buFontTx/>
              <a:buNone/>
              <a:tabLst>
                <a:tab pos="372412" algn="l"/>
                <a:tab pos="1145070" algn="l"/>
              </a:tabLst>
              <a:defRPr/>
            </a:pP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models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W</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4" normalizeH="0" baseline="0" noProof="0" dirty="0">
                <a:ln>
                  <a:noFill/>
                </a:ln>
                <a:solidFill>
                  <a:srgbClr val="FEFEFE"/>
                </a:solidFill>
                <a:effectLst/>
                <a:uLnTx/>
                <a:uFillTx/>
                <a:latin typeface="Times New Roman"/>
                <a:ea typeface="Times New Roman"/>
                <a:cs typeface="+mn-cs"/>
              </a:rPr>
              <a:t>M</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K</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L</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	M</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	L</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t>
            </a:r>
          </a:p>
        </p:txBody>
      </p:sp>
      <p:sp>
        <p:nvSpPr>
          <p:cNvPr id="64" name="TextBox 64"/>
          <p:cNvSpPr txBox="1"/>
          <p:nvPr/>
        </p:nvSpPr>
        <p:spPr>
          <a:xfrm>
            <a:off x="5980273" y="3724646"/>
            <a:ext cx="1975419" cy="707501"/>
          </a:xfrm>
          <a:prstGeom prst="rect">
            <a:avLst/>
          </a:prstGeom>
          <a:noFill/>
        </p:spPr>
        <p:txBody>
          <a:bodyPr wrap="square" lIns="0" tIns="0" rIns="0" bIns="0" rtlCol="0">
            <a:spAutoFit/>
          </a:bodyPr>
          <a:lstStyle/>
          <a:p>
            <a:pPr marL="0" marR="0" lvl="0" indent="0" algn="l" defTabSz="914400" rtl="0" eaLnBrk="1" fontAlgn="auto" latinLnBrk="0" hangingPunct="0">
              <a:lnSpc>
                <a:spcPct val="183749"/>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8" normalizeH="0" baseline="0" noProof="0" dirty="0">
                <a:ln>
                  <a:noFill/>
                </a:ln>
                <a:solidFill>
                  <a:srgbClr val="FEFEFE"/>
                </a:solidFill>
                <a:effectLst/>
                <a:uLnTx/>
                <a:uFillTx/>
                <a:latin typeface="Times New Roman"/>
                <a:ea typeface="Times New Roman"/>
                <a:cs typeface="+mn-cs"/>
              </a:rPr>
              <a:t>model</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training</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tuning</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Optimization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Reinforcement</a:t>
            </a:r>
            <a:r>
              <a:rPr kumimoji="0" lang="en-US" altLang="zh-CN" sz="833"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learning</a:t>
            </a:r>
          </a:p>
        </p:txBody>
      </p:sp>
      <p:sp>
        <p:nvSpPr>
          <p:cNvPr id="65" name="TextBox 65"/>
          <p:cNvSpPr txBox="1"/>
          <p:nvPr/>
        </p:nvSpPr>
        <p:spPr>
          <a:xfrm>
            <a:off x="9305680" y="3778144"/>
            <a:ext cx="1832023" cy="1281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deployment</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12"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hosting</a:t>
            </a:r>
          </a:p>
        </p:txBody>
      </p:sp>
      <p:sp>
        <p:nvSpPr>
          <p:cNvPr id="66" name="TextBox 66"/>
          <p:cNvSpPr txBox="1"/>
          <p:nvPr/>
        </p:nvSpPr>
        <p:spPr>
          <a:xfrm>
            <a:off x="3099161" y="4918879"/>
            <a:ext cx="6175326"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674445" algn="l"/>
                <a:tab pos="5287658"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w</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7" name="TextBox 67"/>
          <p:cNvSpPr txBox="1"/>
          <p:nvPr/>
        </p:nvSpPr>
        <p:spPr>
          <a:xfrm>
            <a:off x="231022" y="5105739"/>
            <a:ext cx="1983375" cy="11412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25" normalizeH="0" baseline="0" noProof="0" dirty="0">
                <a:ln>
                  <a:noFill/>
                </a:ln>
                <a:solidFill>
                  <a:srgbClr val="FCC300"/>
                </a:solidFill>
                <a:effectLst/>
                <a:uLnTx/>
                <a:uFillTx/>
                <a:latin typeface="Times New Roman"/>
                <a:ea typeface="Times New Roman"/>
                <a:cs typeface="+mn-cs"/>
              </a:rPr>
              <a:t>ML</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16" normalizeH="0" baseline="0" noProof="0" dirty="0">
                <a:ln>
                  <a:noFill/>
                </a:ln>
                <a:solidFill>
                  <a:srgbClr val="FCC300"/>
                </a:solidFill>
                <a:effectLst/>
                <a:uLnTx/>
                <a:uFillTx/>
                <a:latin typeface="Times New Roman"/>
                <a:ea typeface="Times New Roman"/>
                <a:cs typeface="+mn-cs"/>
              </a:rPr>
              <a:t>FRAMEWORKS</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57" normalizeH="0" baseline="0" noProof="0" dirty="0">
                <a:ln>
                  <a:noFill/>
                </a:ln>
                <a:solidFill>
                  <a:srgbClr val="FCC300"/>
                </a:solidFill>
                <a:effectLst/>
                <a:uLnTx/>
                <a:uFillTx/>
                <a:latin typeface="Times New Roman"/>
                <a:ea typeface="Times New Roman"/>
                <a:cs typeface="+mn-cs"/>
              </a:rPr>
              <a:t>&amp;</a:t>
            </a:r>
          </a:p>
          <a:p>
            <a:pPr marL="0" marR="0" lvl="0" indent="0" algn="l" defTabSz="914400" rtl="0" eaLnBrk="1" fontAlgn="auto" latinLnBrk="0" hangingPunct="1">
              <a:lnSpc>
                <a:spcPts val="717"/>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53" normalizeH="0" baseline="0" noProof="0" dirty="0">
                <a:ln>
                  <a:noFill/>
                </a:ln>
                <a:solidFill>
                  <a:srgbClr val="FCC300"/>
                </a:solidFill>
                <a:effectLst/>
                <a:uLnTx/>
                <a:uFillTx/>
                <a:latin typeface="Times New Roman"/>
                <a:ea typeface="Times New Roman"/>
                <a:cs typeface="+mn-cs"/>
              </a:rPr>
              <a:t>INFRASTR</a:t>
            </a:r>
            <a:r>
              <a:rPr kumimoji="0" lang="en-US" altLang="zh-CN" sz="1333" b="0" i="0" u="none" strike="noStrike" kern="1200" cap="none" spc="149" normalizeH="0" baseline="0" noProof="0" dirty="0">
                <a:ln>
                  <a:noFill/>
                </a:ln>
                <a:solidFill>
                  <a:srgbClr val="FCC300"/>
                </a:solidFill>
                <a:effectLst/>
                <a:uLnTx/>
                <a:uFillTx/>
                <a:latin typeface="Times New Roman"/>
                <a:ea typeface="Times New Roman"/>
                <a:cs typeface="+mn-cs"/>
              </a:rPr>
              <a:t>UCTURE</a:t>
            </a:r>
          </a:p>
          <a:p>
            <a:pPr marL="0" marR="0" lvl="0" indent="0" algn="l" defTabSz="914400" rtl="0" eaLnBrk="1" fontAlgn="auto" latinLnBrk="0" hangingPunct="1">
              <a:lnSpc>
                <a:spcPts val="1392"/>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499342"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연구자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774497"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학계용</a:t>
            </a:r>
          </a:p>
        </p:txBody>
      </p:sp>
      <p:sp>
        <p:nvSpPr>
          <p:cNvPr id="68" name="TextBox 68"/>
          <p:cNvSpPr txBox="1"/>
          <p:nvPr/>
        </p:nvSpPr>
        <p:spPr>
          <a:xfrm>
            <a:off x="5682240" y="5787560"/>
            <a:ext cx="650616" cy="2053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7" normalizeH="0" baseline="0" noProof="0" dirty="0">
                <a:ln>
                  <a:noFill/>
                </a:ln>
                <a:solidFill>
                  <a:srgbClr val="FEFEFE"/>
                </a:solidFill>
                <a:effectLst/>
                <a:uLnTx/>
                <a:uFillTx/>
                <a:latin typeface="Times New Roman"/>
                <a:ea typeface="Times New Roman"/>
                <a:cs typeface="+mn-cs"/>
              </a:rPr>
              <a:t>3</a:t>
            </a:r>
          </a:p>
          <a:p>
            <a:pPr marL="0" marR="0" lvl="0" indent="23705" algn="l" defTabSz="914400" rtl="0" eaLnBrk="1" fontAlgn="auto" latinLnBrk="0" hangingPunct="1">
              <a:lnSpc>
                <a:spcPct val="100000"/>
              </a:lnSpc>
              <a:spcBef>
                <a:spcPts val="0"/>
              </a:spcBef>
              <a:spcAft>
                <a:spcPts val="0"/>
              </a:spcAft>
              <a:buClrTx/>
              <a:buSzTx/>
              <a:buFontTx/>
              <a:buNone/>
              <a:tabLst>
                <a:tab pos="232298" algn="l"/>
              </a:tabLst>
              <a:defRPr/>
            </a:pPr>
            <a:r>
              <a:rPr kumimoji="0" lang="en-US" altLang="zh-CN" sz="667" b="0" i="0" u="none" strike="noStrike" kern="1200" cap="none" spc="-33" normalizeH="0" baseline="0" noProof="0" dirty="0">
                <a:ln>
                  <a:noFill/>
                </a:ln>
                <a:solidFill>
                  <a:srgbClr val="FEFEFE"/>
                </a:solidFill>
                <a:effectLst/>
                <a:uLnTx/>
                <a:uFillTx/>
                <a:latin typeface="Times New Roman"/>
                <a:ea typeface="Times New Roman"/>
                <a:cs typeface="+mn-cs"/>
              </a:rPr>
              <a:t>&amp;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3</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N</a:t>
            </a:r>
          </a:p>
        </p:txBody>
      </p:sp>
      <p:sp>
        <p:nvSpPr>
          <p:cNvPr id="69" name="TextBox 69"/>
          <p:cNvSpPr txBox="1"/>
          <p:nvPr/>
        </p:nvSpPr>
        <p:spPr>
          <a:xfrm>
            <a:off x="6624204" y="5787559"/>
            <a:ext cx="59223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C</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5</a:t>
            </a:r>
          </a:p>
        </p:txBody>
      </p:sp>
      <p:sp>
        <p:nvSpPr>
          <p:cNvPr id="70" name="TextBox 70"/>
          <p:cNvSpPr txBox="1"/>
          <p:nvPr/>
        </p:nvSpPr>
        <p:spPr>
          <a:xfrm>
            <a:off x="7532768" y="5787559"/>
            <a:ext cx="506677"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1" name="TextBox 71"/>
          <p:cNvSpPr txBox="1"/>
          <p:nvPr/>
        </p:nvSpPr>
        <p:spPr>
          <a:xfrm>
            <a:off x="8338724" y="5787559"/>
            <a:ext cx="110328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2" name="TextBox 72"/>
          <p:cNvSpPr txBox="1"/>
          <p:nvPr/>
        </p:nvSpPr>
        <p:spPr>
          <a:xfrm>
            <a:off x="9599602" y="5787560"/>
            <a:ext cx="946637" cy="205313"/>
          </a:xfrm>
          <a:prstGeom prst="rect">
            <a:avLst/>
          </a:prstGeom>
          <a:noFill/>
        </p:spPr>
        <p:txBody>
          <a:bodyPr wrap="square" lIns="0" tIns="0" rIns="0" bIns="0" rtlCol="0">
            <a:spAutoFit/>
          </a:bodyPr>
          <a:lstStyle/>
          <a:p>
            <a:pPr marL="0" marR="0" lvl="0" indent="12143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73" name="TextBox 73"/>
          <p:cNvSpPr txBox="1"/>
          <p:nvPr/>
        </p:nvSpPr>
        <p:spPr>
          <a:xfrm>
            <a:off x="10578548" y="5762159"/>
            <a:ext cx="1036645"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p>
        </p:txBody>
      </p:sp>
      <p:sp>
        <p:nvSpPr>
          <p:cNvPr id="74" name="TextBox 74"/>
          <p:cNvSpPr txBox="1"/>
          <p:nvPr/>
        </p:nvSpPr>
        <p:spPr>
          <a:xfrm>
            <a:off x="4588536" y="6496082"/>
            <a:ext cx="3119599" cy="1154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50"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2019,</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Amazon</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Web</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Services,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Inc.</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33" normalizeH="0" baseline="0" noProof="0" dirty="0">
                <a:ln>
                  <a:noFill/>
                </a:ln>
                <a:solidFill>
                  <a:srgbClr val="FEFEFE"/>
                </a:solidFill>
                <a:effectLst/>
                <a:uLnTx/>
                <a:uFillTx/>
                <a:latin typeface="Times New Roman"/>
                <a:ea typeface="Times New Roman"/>
                <a:cs typeface="+mn-cs"/>
              </a:rPr>
              <a:t>or</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its</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affiliates.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All</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rights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9078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AWS free tier</a:t>
            </a:r>
            <a:endParaRPr lang="ko-KR" altLang="en-US" dirty="0"/>
          </a:p>
        </p:txBody>
      </p:sp>
      <p:sp>
        <p:nvSpPr>
          <p:cNvPr id="3" name="내용 개체 틀 2"/>
          <p:cNvSpPr>
            <a:spLocks noGrp="1"/>
          </p:cNvSpPr>
          <p:nvPr>
            <p:ph idx="1"/>
          </p:nvPr>
        </p:nvSpPr>
        <p:spPr/>
        <p:txBody>
          <a:bodyPr/>
          <a:lstStyle/>
          <a:p>
            <a:r>
              <a:rPr lang="en-US" altLang="ko-KR" dirty="0"/>
              <a:t>https://aws.amazon.com/free</a:t>
            </a:r>
          </a:p>
          <a:p>
            <a:pPr lvl="1"/>
            <a:r>
              <a:rPr lang="en-US" altLang="ko-KR" dirty="0"/>
              <a:t>https://aws.amazon.com/ko/free/?all-free-tier.sort-by=item.additionalFields.SortRank&amp;all-free-tier.sort-order=asc&amp;awsf.Free%20Tier%20Types=*all&amp;awsf.Free%20Tier%20Categories=*all</a:t>
            </a:r>
            <a:endParaRPr lang="ko-KR" altLang="en-US" dirty="0"/>
          </a:p>
        </p:txBody>
      </p:sp>
    </p:spTree>
    <p:extLst>
      <p:ext uri="{BB962C8B-B14F-4D97-AF65-F5344CB8AC3E}">
        <p14:creationId xmlns:p14="http://schemas.microsoft.com/office/powerpoint/2010/main" val="10551317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Lambda : </a:t>
            </a:r>
            <a:r>
              <a:rPr lang="en-US" altLang="ko-KR" dirty="0" err="1"/>
              <a:t>Serverless</a:t>
            </a:r>
            <a:r>
              <a:rPr lang="en-US" altLang="ko-KR" dirty="0"/>
              <a:t> function</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API Gateway</a:t>
            </a:r>
          </a:p>
          <a:p>
            <a:pPr marL="342900" indent="-342900">
              <a:buFont typeface="Wingdings" panose="05000000000000000000" pitchFamily="2" charset="2"/>
              <a:buChar char="§"/>
            </a:pPr>
            <a:r>
              <a:rPr lang="en-US" altLang="ko-KR" dirty="0"/>
              <a:t>REST API</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814788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Download /chrome </a:t>
            </a:r>
            <a:r>
              <a:rPr lang="ko-KR" altLang="en-US" dirty="0"/>
              <a:t>웹 스토어</a:t>
            </a:r>
          </a:p>
        </p:txBody>
      </p:sp>
      <p:sp>
        <p:nvSpPr>
          <p:cNvPr id="5" name="내용 개체 틀 4"/>
          <p:cNvSpPr>
            <a:spLocks noGrp="1"/>
          </p:cNvSpPr>
          <p:nvPr>
            <p:ph idx="1"/>
          </p:nvPr>
        </p:nvSpPr>
        <p:spPr>
          <a:xfrm>
            <a:off x="539496" y="1435608"/>
            <a:ext cx="7004304" cy="4917380"/>
          </a:xfrm>
        </p:spPr>
        <p:txBody>
          <a:bodyPr/>
          <a:lstStyle/>
          <a:p>
            <a:r>
              <a:rPr lang="en-US" altLang="ko-KR" dirty="0">
                <a:hlinkClick r:id="rId2"/>
              </a:rPr>
              <a:t>https://chrome.google.com/webstore/category/extensions?hl=ko</a:t>
            </a:r>
            <a:endParaRPr lang="en-US" altLang="ko-KR" dirty="0"/>
          </a:p>
          <a:p>
            <a:r>
              <a:rPr lang="en-US" altLang="ko-KR" dirty="0"/>
              <a:t>API tester</a:t>
            </a:r>
          </a:p>
          <a:p>
            <a:pPr lvl="1"/>
            <a:r>
              <a:rPr lang="en-US" altLang="ko-KR" dirty="0"/>
              <a:t>postman</a:t>
            </a:r>
          </a:p>
          <a:p>
            <a:pPr lvl="1"/>
            <a:r>
              <a:rPr lang="en-US" altLang="ko" dirty="0" err="1"/>
              <a:t>reslet</a:t>
            </a:r>
            <a:r>
              <a:rPr lang="en-US" altLang="ko" dirty="0"/>
              <a:t> </a:t>
            </a:r>
            <a:r>
              <a:rPr lang="en-US" altLang="ko" dirty="0">
                <a:sym typeface="Wingdings" panose="05000000000000000000" pitchFamily="2" charset="2"/>
              </a:rPr>
              <a:t></a:t>
            </a:r>
            <a:r>
              <a:rPr lang="en-US" altLang="ko" dirty="0"/>
              <a:t> </a:t>
            </a:r>
            <a:r>
              <a:rPr lang="en-US" altLang="ko" dirty="0" err="1"/>
              <a:t>talend</a:t>
            </a:r>
            <a:endParaRPr lang="ko-KR" altLang="en-US" dirty="0"/>
          </a:p>
        </p:txBody>
      </p:sp>
    </p:spTree>
    <p:extLst>
      <p:ext uri="{BB962C8B-B14F-4D97-AF65-F5344CB8AC3E}">
        <p14:creationId xmlns:p14="http://schemas.microsoft.com/office/powerpoint/2010/main" val="31677542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Lambda</a:t>
            </a:r>
            <a:endParaRPr lang="ko-KR" altLang="en-US" dirty="0"/>
          </a:p>
        </p:txBody>
      </p:sp>
      <p:sp>
        <p:nvSpPr>
          <p:cNvPr id="3" name="내용 개체 틀 2"/>
          <p:cNvSpPr>
            <a:spLocks noGrp="1"/>
          </p:cNvSpPr>
          <p:nvPr>
            <p:ph idx="1"/>
          </p:nvPr>
        </p:nvSpPr>
        <p:spPr>
          <a:xfrm>
            <a:off x="539495" y="1435608"/>
            <a:ext cx="7310177" cy="3977640"/>
          </a:xfrm>
        </p:spPr>
        <p:txBody>
          <a:bodyPr/>
          <a:lstStyle/>
          <a:p>
            <a:r>
              <a:rPr lang="en-US" altLang="ko-KR" dirty="0"/>
              <a:t>Hello world</a:t>
            </a:r>
          </a:p>
          <a:p>
            <a:r>
              <a:rPr lang="en-US" altLang="ko-KR" dirty="0"/>
              <a:t>WEB REST API</a:t>
            </a:r>
          </a:p>
          <a:p>
            <a:endParaRPr lang="en-US" altLang="ko-KR" dirty="0"/>
          </a:p>
          <a:p>
            <a:r>
              <a:rPr lang="en-US" altLang="ko-KR" b="1" dirty="0"/>
              <a:t>AWS </a:t>
            </a:r>
            <a:r>
              <a:rPr lang="en-US" altLang="ko-KR" b="1" dirty="0" err="1"/>
              <a:t>Serverless</a:t>
            </a:r>
            <a:r>
              <a:rPr lang="en-US" altLang="ko-KR" b="1" dirty="0"/>
              <a:t> Application Repository</a:t>
            </a:r>
          </a:p>
          <a:p>
            <a:pPr lvl="1"/>
            <a:r>
              <a:rPr lang="en-US" altLang="ko-KR" dirty="0">
                <a:hlinkClick r:id="rId2"/>
              </a:rPr>
              <a:t>https://aws.amazon.com/ko/serverless/serverlessrepo/</a:t>
            </a:r>
            <a:endParaRPr lang="en-US" altLang="ko-KR" b="1" dirty="0"/>
          </a:p>
          <a:p>
            <a:endParaRPr lang="ko-KR" altLang="en-US" dirty="0"/>
          </a:p>
        </p:txBody>
      </p:sp>
    </p:spTree>
    <p:extLst>
      <p:ext uri="{BB962C8B-B14F-4D97-AF65-F5344CB8AC3E}">
        <p14:creationId xmlns:p14="http://schemas.microsoft.com/office/powerpoint/2010/main" val="36875471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5" y="1435608"/>
            <a:ext cx="8737669" cy="3977640"/>
          </a:xfrm>
        </p:spPr>
        <p:txBody>
          <a:bodyPr/>
          <a:lstStyle/>
          <a:p>
            <a:r>
              <a:rPr lang="en-US" altLang="ko-KR" dirty="0"/>
              <a:t>AWS Lambda</a:t>
            </a:r>
            <a:r>
              <a:rPr lang="ko-KR" altLang="en-US" dirty="0"/>
              <a:t>로 게시판 서버 </a:t>
            </a:r>
            <a:r>
              <a:rPr lang="en-US" altLang="ko-KR" dirty="0"/>
              <a:t>API </a:t>
            </a:r>
            <a:r>
              <a:rPr lang="ko-KR" altLang="en-US" dirty="0"/>
              <a:t>만들기 ① </a:t>
            </a:r>
            <a:r>
              <a:rPr lang="en-US" altLang="ko-KR" dirty="0"/>
              <a:t>- REST API </a:t>
            </a:r>
            <a:r>
              <a:rPr lang="ko-KR" altLang="en-US" dirty="0"/>
              <a:t>틀 잡기 </a:t>
            </a:r>
            <a:r>
              <a:rPr lang="en-US" altLang="ko-KR" dirty="0"/>
              <a:t>[AWS Lambda </a:t>
            </a:r>
            <a:r>
              <a:rPr lang="ko-KR" altLang="en-US" dirty="0"/>
              <a:t>강좌</a:t>
            </a:r>
            <a:r>
              <a:rPr lang="en-US" altLang="ko-KR" dirty="0"/>
              <a:t>]</a:t>
            </a:r>
          </a:p>
          <a:p>
            <a:pPr lvl="1"/>
            <a:r>
              <a:rPr lang="en-US" altLang="ko-KR" dirty="0"/>
              <a:t>https://www.youtube.com/watch?v=x0iyaENTxU0</a:t>
            </a:r>
            <a:endParaRPr lang="ko-KR" altLang="en-US" dirty="0"/>
          </a:p>
        </p:txBody>
      </p:sp>
    </p:spTree>
    <p:extLst>
      <p:ext uri="{BB962C8B-B14F-4D97-AF65-F5344CB8AC3E}">
        <p14:creationId xmlns:p14="http://schemas.microsoft.com/office/powerpoint/2010/main" val="32236600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API-Gateway</a:t>
            </a:r>
            <a:endParaRPr lang="ko-KR" altLang="en-US" dirty="0"/>
          </a:p>
        </p:txBody>
      </p:sp>
      <p:sp>
        <p:nvSpPr>
          <p:cNvPr id="3" name="내용 개체 틀 2"/>
          <p:cNvSpPr>
            <a:spLocks noGrp="1"/>
          </p:cNvSpPr>
          <p:nvPr>
            <p:ph idx="1"/>
          </p:nvPr>
        </p:nvSpPr>
        <p:spPr/>
        <p:txBody>
          <a:bodyPr/>
          <a:lstStyle/>
          <a:p>
            <a:r>
              <a:rPr lang="ko-KR" altLang="en-US" dirty="0"/>
              <a:t>방법 </a:t>
            </a:r>
            <a:r>
              <a:rPr lang="en-US" altLang="ko-KR" dirty="0"/>
              <a:t>1 : </a:t>
            </a:r>
            <a:r>
              <a:rPr lang="en-US" altLang="ko-KR" dirty="0" err="1"/>
              <a:t>HttpMethod</a:t>
            </a:r>
            <a:r>
              <a:rPr lang="en-US" altLang="ko-KR" dirty="0"/>
              <a:t> ANY</a:t>
            </a:r>
          </a:p>
          <a:p>
            <a:r>
              <a:rPr lang="ko-KR" altLang="en-US" dirty="0"/>
              <a:t>방법 </a:t>
            </a:r>
            <a:r>
              <a:rPr lang="en-US" altLang="ko-KR" dirty="0"/>
              <a:t>2</a:t>
            </a:r>
          </a:p>
          <a:p>
            <a:pPr lvl="1"/>
            <a:r>
              <a:rPr lang="en-US" altLang="ko-KR" dirty="0"/>
              <a:t>1. create resource </a:t>
            </a:r>
          </a:p>
          <a:p>
            <a:pPr lvl="1"/>
            <a:r>
              <a:rPr lang="en-US" altLang="ko-KR" dirty="0"/>
              <a:t>2. create Methods – GET, POST,..</a:t>
            </a:r>
          </a:p>
          <a:p>
            <a:pPr lvl="1"/>
            <a:r>
              <a:rPr lang="en-US" altLang="ko-KR" dirty="0"/>
              <a:t>3. deploy </a:t>
            </a:r>
          </a:p>
          <a:p>
            <a:r>
              <a:rPr lang="en-US" altLang="ko-KR" dirty="0"/>
              <a:t>API gateway ==&gt; endpoint</a:t>
            </a:r>
          </a:p>
          <a:p>
            <a:endParaRPr lang="ko-KR" altLang="en-US" dirty="0"/>
          </a:p>
        </p:txBody>
      </p:sp>
    </p:spTree>
    <p:extLst>
      <p:ext uri="{BB962C8B-B14F-4D97-AF65-F5344CB8AC3E}">
        <p14:creationId xmlns:p14="http://schemas.microsoft.com/office/powerpoint/2010/main" val="320823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IAM</a:t>
            </a:r>
            <a:endParaRPr lang="ko-KR" altLang="en-US" dirty="0"/>
          </a:p>
        </p:txBody>
      </p:sp>
      <p:sp>
        <p:nvSpPr>
          <p:cNvPr id="4" name="내용 개체 틀 3"/>
          <p:cNvSpPr>
            <a:spLocks noGrp="1"/>
          </p:cNvSpPr>
          <p:nvPr>
            <p:ph idx="1"/>
          </p:nvPr>
        </p:nvSpPr>
        <p:spPr/>
        <p:txBody>
          <a:bodyPr/>
          <a:lstStyle/>
          <a:p>
            <a:pPr marL="0" indent="0">
              <a:buNone/>
            </a:pPr>
            <a:endParaRPr lang="ko-KR" altLang="en-US" dirty="0"/>
          </a:p>
        </p:txBody>
      </p:sp>
      <p:sp>
        <p:nvSpPr>
          <p:cNvPr id="3" name="내용 개체 틀 2"/>
          <p:cNvSpPr>
            <a:spLocks noGrp="1"/>
          </p:cNvSpPr>
          <p:nvPr>
            <p:ph sz="quarter" idx="4294967295"/>
          </p:nvPr>
        </p:nvSpPr>
        <p:spPr>
          <a:xfrm>
            <a:off x="539496" y="1877266"/>
            <a:ext cx="9445625" cy="4062412"/>
          </a:xfrm>
        </p:spPr>
        <p:txBody>
          <a:bodyPr/>
          <a:lstStyle/>
          <a:p>
            <a:r>
              <a:rPr lang="en-US" altLang="ko" dirty="0"/>
              <a:t>1. create policy</a:t>
            </a:r>
            <a:endParaRPr lang="ko" altLang="en-US" dirty="0"/>
          </a:p>
          <a:p>
            <a:pPr lvl="1"/>
            <a:r>
              <a:rPr lang="ko" altLang="en-US" dirty="0"/>
              <a:t> </a:t>
            </a:r>
            <a:r>
              <a:rPr lang="en-US" altLang="ko" dirty="0"/>
              <a:t>-Service = choose service</a:t>
            </a:r>
            <a:endParaRPr lang="ko" altLang="en-US" dirty="0"/>
          </a:p>
          <a:p>
            <a:pPr lvl="1"/>
            <a:r>
              <a:rPr lang="en-US" altLang="ko" dirty="0"/>
              <a:t>-Actions =all</a:t>
            </a:r>
            <a:endParaRPr lang="ko" altLang="en-US" dirty="0"/>
          </a:p>
          <a:p>
            <a:pPr lvl="1"/>
            <a:r>
              <a:rPr lang="en-US" altLang="ko" dirty="0"/>
              <a:t>-Resources = all</a:t>
            </a:r>
          </a:p>
          <a:p>
            <a:pPr lvl="3"/>
            <a:r>
              <a:rPr lang="en-US" altLang="ko" sz="1400" dirty="0"/>
              <a:t>Table ADD ARN</a:t>
            </a:r>
            <a:endParaRPr lang="ko" altLang="en-US" sz="1400" dirty="0"/>
          </a:p>
          <a:p>
            <a:r>
              <a:rPr lang="en-US" altLang="ko" dirty="0"/>
              <a:t>2. create Role</a:t>
            </a:r>
            <a:endParaRPr lang="ko" altLang="en-US" dirty="0"/>
          </a:p>
          <a:p>
            <a:pPr lvl="1"/>
            <a:r>
              <a:rPr lang="en-US" altLang="ko" dirty="0"/>
              <a:t>-Lambda -&gt; select policy</a:t>
            </a:r>
            <a:endParaRPr lang="ko" altLang="en-US" dirty="0"/>
          </a:p>
          <a:p>
            <a:endParaRPr lang="ko-KR" altLang="en-US" dirty="0"/>
          </a:p>
        </p:txBody>
      </p:sp>
    </p:spTree>
    <p:extLst>
      <p:ext uri="{BB962C8B-B14F-4D97-AF65-F5344CB8AC3E}">
        <p14:creationId xmlns:p14="http://schemas.microsoft.com/office/powerpoint/2010/main" val="12782328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S3 – lambda - </a:t>
            </a:r>
            <a:r>
              <a:rPr lang="en-US" altLang="ko-KR" dirty="0" err="1"/>
              <a:t>dynamodb</a:t>
            </a:r>
            <a:endParaRPr lang="ko-KR" altLang="en-US" dirty="0"/>
          </a:p>
        </p:txBody>
      </p:sp>
      <p:sp>
        <p:nvSpPr>
          <p:cNvPr id="3" name="내용 개체 틀 2"/>
          <p:cNvSpPr>
            <a:spLocks noGrp="1"/>
          </p:cNvSpPr>
          <p:nvPr>
            <p:ph idx="1"/>
          </p:nvPr>
        </p:nvSpPr>
        <p:spPr>
          <a:xfrm>
            <a:off x="539496" y="1338729"/>
            <a:ext cx="9871516" cy="5325035"/>
          </a:xfrm>
        </p:spPr>
        <p:txBody>
          <a:bodyPr>
            <a:normAutofit/>
          </a:bodyPr>
          <a:lstStyle/>
          <a:p>
            <a:r>
              <a:rPr lang="en-US" altLang="ko-KR" dirty="0"/>
              <a:t>event trigger	</a:t>
            </a:r>
          </a:p>
          <a:p>
            <a:pPr lvl="1"/>
            <a:r>
              <a:rPr lang="en-US" altLang="ko-KR" dirty="0"/>
              <a:t>S3 : upload </a:t>
            </a:r>
            <a:r>
              <a:rPr lang="en-US" altLang="ko-KR" dirty="0" err="1"/>
              <a:t>data.json</a:t>
            </a:r>
            <a:endParaRPr lang="en-US" altLang="ko-KR" dirty="0"/>
          </a:p>
          <a:p>
            <a:r>
              <a:rPr lang="en-US" altLang="ko-KR" dirty="0"/>
              <a:t>Lambda function with IAM</a:t>
            </a:r>
          </a:p>
          <a:p>
            <a:pPr lvl="1">
              <a:lnSpc>
                <a:spcPct val="100000"/>
              </a:lnSpc>
            </a:pPr>
            <a:r>
              <a:rPr lang="en-US" altLang="ko-KR" dirty="0"/>
              <a:t>Design : event trigger on S3 -&gt; bucket </a:t>
            </a:r>
            <a:r>
              <a:rPr lang="ko-KR" altLang="en-US" dirty="0"/>
              <a:t>지정</a:t>
            </a:r>
            <a:endParaRPr lang="en-US" altLang="ko-KR" dirty="0"/>
          </a:p>
          <a:p>
            <a:pPr lvl="1">
              <a:lnSpc>
                <a:spcPct val="100000"/>
              </a:lnSpc>
            </a:pPr>
            <a:r>
              <a:rPr lang="en-US" altLang="ko-KR" dirty="0"/>
              <a:t>Function code : handler : get S3 bucket and put </a:t>
            </a:r>
            <a:r>
              <a:rPr lang="en-US" altLang="ko-KR" dirty="0" err="1"/>
              <a:t>dynamodb</a:t>
            </a:r>
            <a:r>
              <a:rPr lang="en-US" altLang="ko-KR" dirty="0"/>
              <a:t> Table</a:t>
            </a:r>
          </a:p>
          <a:p>
            <a:pPr lvl="1">
              <a:lnSpc>
                <a:spcPct val="100000"/>
              </a:lnSpc>
            </a:pPr>
            <a:r>
              <a:rPr lang="en-US" altLang="ko-KR" dirty="0"/>
              <a:t>Basic settings – IAM role</a:t>
            </a:r>
          </a:p>
          <a:p>
            <a:r>
              <a:rPr lang="en-US" altLang="ko-KR" dirty="0"/>
              <a:t>IAM</a:t>
            </a:r>
          </a:p>
          <a:p>
            <a:pPr lvl="1"/>
            <a:r>
              <a:rPr lang="en-US" altLang="ko-KR" dirty="0"/>
              <a:t>Role – policy : access &amp; permission  S3 bucket, </a:t>
            </a:r>
            <a:r>
              <a:rPr lang="en-US" altLang="ko-KR" dirty="0" err="1"/>
              <a:t>dynamodb</a:t>
            </a:r>
            <a:r>
              <a:rPr lang="en-US" altLang="ko-KR" dirty="0"/>
              <a:t>, </a:t>
            </a:r>
            <a:r>
              <a:rPr lang="en-US" altLang="ko-KR" dirty="0" err="1"/>
              <a:t>cloudwatch</a:t>
            </a:r>
            <a:endParaRPr lang="en-US" altLang="ko-KR" dirty="0"/>
          </a:p>
          <a:p>
            <a:r>
              <a:rPr lang="en-US" altLang="ko-KR" dirty="0" err="1"/>
              <a:t>Cloudwatch</a:t>
            </a:r>
            <a:r>
              <a:rPr lang="en-US" altLang="ko-KR" dirty="0"/>
              <a:t> log for debugging</a:t>
            </a:r>
          </a:p>
        </p:txBody>
      </p:sp>
    </p:spTree>
    <p:extLst>
      <p:ext uri="{BB962C8B-B14F-4D97-AF65-F5344CB8AC3E}">
        <p14:creationId xmlns:p14="http://schemas.microsoft.com/office/powerpoint/2010/main" val="8766945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a:t>Function</a:t>
            </a:r>
          </a:p>
          <a:p>
            <a:pPr lvl="1"/>
            <a:r>
              <a:rPr lang="en-US" altLang="ko-KR" dirty="0"/>
              <a:t>Configuration</a:t>
            </a:r>
          </a:p>
          <a:p>
            <a:pPr lvl="2"/>
            <a:r>
              <a:rPr lang="en-US" altLang="ko-KR" dirty="0"/>
              <a:t>Designer, function code, basic settings</a:t>
            </a:r>
          </a:p>
          <a:p>
            <a:pPr lvl="1"/>
            <a:r>
              <a:rPr lang="en-US" altLang="ko-KR" dirty="0"/>
              <a:t>Permissions</a:t>
            </a:r>
          </a:p>
          <a:p>
            <a:pPr lvl="2"/>
            <a:r>
              <a:rPr lang="en-US" altLang="ko-KR" dirty="0"/>
              <a:t>Execution role – Role name</a:t>
            </a:r>
          </a:p>
          <a:p>
            <a:pPr lvl="2"/>
            <a:r>
              <a:rPr lang="en-US" altLang="ko-KR" dirty="0"/>
              <a:t>Resource summary </a:t>
            </a:r>
            <a:endParaRPr lang="ko-KR" altLang="en-US" dirty="0"/>
          </a:p>
        </p:txBody>
      </p:sp>
    </p:spTree>
    <p:extLst>
      <p:ext uri="{BB962C8B-B14F-4D97-AF65-F5344CB8AC3E}">
        <p14:creationId xmlns:p14="http://schemas.microsoft.com/office/powerpoint/2010/main" val="21242789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p:txBody>
          <a:bodyPr/>
          <a:lstStyle/>
          <a:p>
            <a:r>
              <a:rPr lang="en-US" altLang="ko-KR" dirty="0" err="1"/>
              <a:t>data.json</a:t>
            </a:r>
            <a:endParaRPr lang="en-US" altLang="ko-KR" dirty="0"/>
          </a:p>
          <a:p>
            <a:r>
              <a:rPr lang="en-US" altLang="ko" dirty="0"/>
              <a:t>s3 </a:t>
            </a:r>
            <a:r>
              <a:rPr lang="en-US" altLang="ko" dirty="0" err="1"/>
              <a:t>getobject</a:t>
            </a:r>
            <a:r>
              <a:rPr lang="en-US" altLang="ko" dirty="0"/>
              <a:t> python == Boto3 Docs</a:t>
            </a:r>
            <a:endParaRPr lang="ko" altLang="en-US" dirty="0"/>
          </a:p>
          <a:p>
            <a:endParaRPr lang="en-US" altLang="ko-KR" dirty="0"/>
          </a:p>
          <a:p>
            <a:r>
              <a:rPr lang="en-US" altLang="ko-KR" dirty="0"/>
              <a:t>Online JSON viewer</a:t>
            </a:r>
          </a:p>
          <a:p>
            <a:pPr lvl="1"/>
            <a:r>
              <a:rPr lang="en-US" altLang="ko-KR" dirty="0">
                <a:hlinkClick r:id="rId2"/>
              </a:rPr>
              <a:t>http://jsonviewer.stack.hu/</a:t>
            </a:r>
            <a:endParaRPr lang="en-US" altLang="ko-KR" dirty="0"/>
          </a:p>
          <a:p>
            <a:r>
              <a:rPr lang="en-US" altLang="ko-KR" dirty="0"/>
              <a:t>Sublime text</a:t>
            </a:r>
            <a:endParaRPr lang="ko-KR" altLang="en-US" dirty="0"/>
          </a:p>
        </p:txBody>
      </p:sp>
    </p:spTree>
    <p:extLst>
      <p:ext uri="{BB962C8B-B14F-4D97-AF65-F5344CB8AC3E}">
        <p14:creationId xmlns:p14="http://schemas.microsoft.com/office/powerpoint/2010/main" val="39104757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Kinesis</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Kinesis Data streams</a:t>
            </a:r>
          </a:p>
          <a:p>
            <a:pPr marL="342900" indent="-342900">
              <a:buFont typeface="Wingdings" panose="05000000000000000000" pitchFamily="2" charset="2"/>
              <a:buChar char="§"/>
            </a:pPr>
            <a:r>
              <a:rPr lang="en-US" altLang="ko-KR" dirty="0"/>
              <a:t>Kinesis Data Analytics </a:t>
            </a:r>
          </a:p>
          <a:p>
            <a:pPr marL="342900" indent="-342900">
              <a:buFont typeface="Wingdings" panose="05000000000000000000" pitchFamily="2" charset="2"/>
              <a:buChar char="§"/>
            </a:pPr>
            <a:r>
              <a:rPr lang="en-US" altLang="ko-KR" dirty="0"/>
              <a:t>Kinesis Data Firehose</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94448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EC2</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EC2 instance </a:t>
            </a:r>
            <a:r>
              <a:rPr lang="ko-KR" altLang="en-US" dirty="0"/>
              <a:t>생성</a:t>
            </a:r>
            <a:endParaRPr lang="en-US" altLang="ko-KR" dirty="0"/>
          </a:p>
          <a:p>
            <a:pPr marL="342900" indent="-342900">
              <a:buFont typeface="Wingdings" panose="05000000000000000000" pitchFamily="2" charset="2"/>
              <a:buChar char="§"/>
            </a:pPr>
            <a:r>
              <a:rPr lang="en-US" altLang="ko-KR" dirty="0"/>
              <a:t>EC2 </a:t>
            </a:r>
            <a:r>
              <a:rPr lang="ko-KR" altLang="en-US" dirty="0"/>
              <a:t>접근  </a:t>
            </a:r>
            <a:r>
              <a:rPr lang="en-US" altLang="ko-KR" dirty="0"/>
              <a:t>- </a:t>
            </a:r>
            <a:r>
              <a:rPr lang="en-US" altLang="ko-KR" dirty="0" err="1"/>
              <a:t>Keypair</a:t>
            </a:r>
            <a:endParaRPr lang="en-US" altLang="ko-KR" dirty="0"/>
          </a:p>
          <a:p>
            <a:pPr marL="342900" indent="-342900">
              <a:buFont typeface="Wingdings" panose="05000000000000000000" pitchFamily="2" charset="2"/>
              <a:buChar char="§"/>
            </a:pPr>
            <a:r>
              <a:rPr lang="en-US" altLang="ko-KR" dirty="0"/>
              <a:t>EC2  </a:t>
            </a:r>
            <a:r>
              <a:rPr lang="ko-KR" altLang="en-US" dirty="0" err="1"/>
              <a:t>웹서버</a:t>
            </a:r>
            <a:r>
              <a:rPr lang="ko-KR" altLang="en-US" dirty="0"/>
              <a:t> </a:t>
            </a:r>
            <a:r>
              <a:rPr lang="en-US" altLang="ko-KR" dirty="0"/>
              <a:t>– </a:t>
            </a:r>
            <a:r>
              <a:rPr lang="ko-KR" altLang="en-US" dirty="0"/>
              <a:t>리눅스</a:t>
            </a:r>
            <a:endParaRPr lang="en-US" altLang="ko-KR" dirty="0"/>
          </a:p>
          <a:p>
            <a:pPr marL="342900" indent="-342900">
              <a:buFont typeface="Wingdings" panose="05000000000000000000" pitchFamily="2" charset="2"/>
              <a:buChar char="§"/>
            </a:pPr>
            <a:r>
              <a:rPr lang="en-US" altLang="ko-KR" dirty="0"/>
              <a:t>EC2  </a:t>
            </a:r>
            <a:r>
              <a:rPr lang="ko-KR" altLang="en-US" dirty="0" err="1"/>
              <a:t>웹서버</a:t>
            </a:r>
            <a:r>
              <a:rPr lang="ko-KR" altLang="en-US" dirty="0"/>
              <a:t> </a:t>
            </a:r>
            <a:r>
              <a:rPr lang="en-US" altLang="ko-KR" dirty="0"/>
              <a:t>– </a:t>
            </a:r>
            <a:r>
              <a:rPr lang="ko-KR" altLang="en-US" dirty="0"/>
              <a:t>윈도우</a:t>
            </a:r>
            <a:endParaRPr lang="en-US" altLang="ko-KR" dirty="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aws에 대한 이미지 검색결과"/>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766" r="23250"/>
          <a:stretch/>
        </p:blipFill>
        <p:spPr bwMode="auto">
          <a:xfrm>
            <a:off x="8548281" y="707572"/>
            <a:ext cx="1967319" cy="150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0535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386" y="1485080"/>
            <a:ext cx="10058400" cy="3541508"/>
          </a:xfrm>
          <a:prstGeom prst="rect">
            <a:avLst/>
          </a:prstGeom>
        </p:spPr>
      </p:pic>
    </p:spTree>
    <p:extLst>
      <p:ext uri="{BB962C8B-B14F-4D97-AF65-F5344CB8AC3E}">
        <p14:creationId xmlns:p14="http://schemas.microsoft.com/office/powerpoint/2010/main" val="31140920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900" y="1196146"/>
            <a:ext cx="10765481" cy="5319607"/>
          </a:xfrm>
          <a:prstGeom prst="rect">
            <a:avLst/>
          </a:prstGeom>
        </p:spPr>
      </p:pic>
    </p:spTree>
    <p:extLst>
      <p:ext uri="{BB962C8B-B14F-4D97-AF65-F5344CB8AC3E}">
        <p14:creationId xmlns:p14="http://schemas.microsoft.com/office/powerpoint/2010/main" val="23233456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8334" y="2016926"/>
            <a:ext cx="8543039" cy="3934512"/>
          </a:xfrm>
          <a:prstGeom prst="rect">
            <a:avLst/>
          </a:prstGeom>
        </p:spPr>
      </p:pic>
      <p:sp>
        <p:nvSpPr>
          <p:cNvPr id="5" name="TextBox 4"/>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896397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p:cNvPicPr>
          <p:nvPr/>
        </p:nvPicPr>
        <p:blipFill>
          <a:blip r:embed="rId2"/>
          <a:stretch>
            <a:fillRect/>
          </a:stretch>
        </p:blipFill>
        <p:spPr>
          <a:xfrm>
            <a:off x="1755649" y="1384663"/>
            <a:ext cx="8600584" cy="4889501"/>
          </a:xfrm>
          <a:prstGeom prst="rect">
            <a:avLst/>
          </a:prstGeom>
        </p:spPr>
      </p:pic>
      <p:sp>
        <p:nvSpPr>
          <p:cNvPr id="3" name="TextBox 2"/>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800470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715" y="1289098"/>
            <a:ext cx="10058400" cy="5678630"/>
          </a:xfrm>
          <a:prstGeom prst="rect">
            <a:avLst/>
          </a:prstGeom>
        </p:spPr>
      </p:pic>
    </p:spTree>
    <p:extLst>
      <p:ext uri="{BB962C8B-B14F-4D97-AF65-F5344CB8AC3E}">
        <p14:creationId xmlns:p14="http://schemas.microsoft.com/office/powerpoint/2010/main" val="42247755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6001458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a:t>Python3 in EC2 instance</a:t>
            </a:r>
          </a:p>
          <a:p>
            <a:r>
              <a:rPr lang="en-US" altLang="ko-KR" dirty="0"/>
              <a:t>FileZilla</a:t>
            </a:r>
          </a:p>
          <a:p>
            <a:pPr lvl="1"/>
            <a:r>
              <a:rPr lang="en-US" altLang="ko-KR" u="sng" dirty="0"/>
              <a:t>SFTP</a:t>
            </a:r>
          </a:p>
          <a:p>
            <a:r>
              <a:rPr lang="en-US" altLang="ko-KR" dirty="0" err="1"/>
              <a:t>Webstream</a:t>
            </a:r>
            <a:r>
              <a:rPr lang="en-US" altLang="ko-KR" dirty="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5074199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r>
              <a:rPr lang="en-US" altLang="ko-KR" dirty="0"/>
              <a:t>https://goo.gl/gG2uGn</a:t>
            </a:r>
            <a:endParaRPr lang="ko-KR" altLang="en-US" dirty="0"/>
          </a:p>
        </p:txBody>
      </p:sp>
    </p:spTree>
    <p:extLst>
      <p:ext uri="{BB962C8B-B14F-4D97-AF65-F5344CB8AC3E}">
        <p14:creationId xmlns:p14="http://schemas.microsoft.com/office/powerpoint/2010/main" val="8990743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pPr lvl="1"/>
            <a:endParaRPr lang="en-US" altLang="ko-KR" dirty="0"/>
          </a:p>
          <a:p>
            <a:r>
              <a:rPr lang="en-US" altLang="ko-KR" dirty="0"/>
              <a:t>Python3 </a:t>
            </a:r>
            <a:r>
              <a:rPr lang="en-US" altLang="ko-KR" dirty="0" err="1"/>
              <a:t>webdatagenerator</a:t>
            </a:r>
            <a:r>
              <a:rPr lang="en-US" altLang="ko-KR" dirty="0"/>
              <a:t>..</a:t>
            </a:r>
            <a:r>
              <a:rPr lang="en-US" altLang="ko-KR" dirty="0" err="1"/>
              <a:t>py</a:t>
            </a:r>
            <a:endParaRPr lang="en-US" altLang="ko-KR" dirty="0"/>
          </a:p>
          <a:p>
            <a:pPr lvl="1"/>
            <a:r>
              <a:rPr lang="en-US" altLang="ko-KR" dirty="0"/>
              <a:t>region </a:t>
            </a:r>
            <a:r>
              <a:rPr lang="ko-KR" altLang="en-US" dirty="0"/>
              <a:t>변경  </a:t>
            </a:r>
            <a:r>
              <a:rPr lang="en-US" altLang="ko-KR" dirty="0"/>
              <a:t>east.. </a:t>
            </a:r>
            <a:r>
              <a:rPr lang="en-US" altLang="ko-KR" dirty="0">
                <a:sym typeface="Wingdings" panose="05000000000000000000" pitchFamily="2" charset="2"/>
              </a:rPr>
              <a:t> ap-northeast-2</a:t>
            </a:r>
          </a:p>
          <a:p>
            <a:pPr lvl="1"/>
            <a:r>
              <a:rPr lang="en-US" altLang="ko-KR" dirty="0">
                <a:sym typeface="Wingdings" panose="05000000000000000000" pitchFamily="2" charset="2"/>
              </a:rPr>
              <a:t>#encoding  # </a:t>
            </a:r>
            <a:r>
              <a:rPr lang="ko-KR" altLang="en-US" dirty="0">
                <a:sym typeface="Wingdings" panose="05000000000000000000" pitchFamily="2" charset="2"/>
              </a:rPr>
              <a:t>제거</a:t>
            </a:r>
            <a:endParaRPr lang="en-US" altLang="ko-KR" dirty="0">
              <a:sym typeface="Wingdings" panose="05000000000000000000" pitchFamily="2" charset="2"/>
            </a:endParaRPr>
          </a:p>
          <a:p>
            <a:pPr lvl="1"/>
            <a:r>
              <a:rPr lang="en-US" altLang="ko-KR" dirty="0">
                <a:sym typeface="Wingdings" panose="05000000000000000000" pitchFamily="2" charset="2"/>
              </a:rPr>
              <a:t>Kinesis stream </a:t>
            </a:r>
            <a:r>
              <a:rPr lang="ko-KR" altLang="en-US" dirty="0">
                <a:sym typeface="Wingdings" panose="05000000000000000000" pitchFamily="2" charset="2"/>
              </a:rPr>
              <a:t>이름 </a:t>
            </a:r>
            <a:r>
              <a:rPr lang="en-US" altLang="ko-KR" dirty="0">
                <a:sym typeface="Wingdings" panose="05000000000000000000" pitchFamily="2" charset="2"/>
              </a:rPr>
              <a:t>, </a:t>
            </a:r>
            <a:r>
              <a:rPr lang="en-US" altLang="ko-KR" dirty="0" err="1">
                <a:sym typeface="Wingdings" panose="05000000000000000000" pitchFamily="2" charset="2"/>
              </a:rPr>
              <a:t>kinesis.put_record</a:t>
            </a:r>
            <a:r>
              <a:rPr lang="en-US" altLang="ko-KR" dirty="0">
                <a:sym typeface="Wingdings" panose="05000000000000000000" pitchFamily="2" charset="2"/>
              </a:rPr>
              <a:t>(“rokinesisstream2“.</a:t>
            </a:r>
          </a:p>
          <a:p>
            <a:pPr lvl="1"/>
            <a:r>
              <a:rPr lang="en-US" altLang="ko-KR" dirty="0"/>
              <a:t>Credential  </a:t>
            </a:r>
            <a:r>
              <a:rPr lang="en-US" altLang="ko-KR" dirty="0">
                <a:sym typeface="Wingdings" panose="05000000000000000000" pitchFamily="2" charset="2"/>
              </a:rPr>
              <a:t> EC2</a:t>
            </a:r>
            <a:r>
              <a:rPr lang="ko-KR" altLang="en-US" dirty="0">
                <a:sym typeface="Wingdings" panose="05000000000000000000" pitchFamily="2" charset="2"/>
              </a:rPr>
              <a:t>  </a:t>
            </a:r>
            <a:r>
              <a:rPr lang="en-US" altLang="ko-KR" dirty="0">
                <a:sym typeface="Wingdings" panose="05000000000000000000" pitchFamily="2" charset="2"/>
              </a:rPr>
              <a:t>IAM </a:t>
            </a:r>
            <a:r>
              <a:rPr lang="ko-KR" altLang="en-US" dirty="0">
                <a:sym typeface="Wingdings" panose="05000000000000000000" pitchFamily="2" charset="2"/>
              </a:rPr>
              <a:t>추가</a:t>
            </a:r>
            <a:endParaRPr lang="en-US" altLang="ko-KR" dirty="0">
              <a:sym typeface="Wingdings" panose="05000000000000000000" pitchFamily="2" charset="2"/>
            </a:endParaRPr>
          </a:p>
          <a:p>
            <a:pPr marL="685800" lvl="1">
              <a:buFont typeface="Arial" panose="020B0604020202020204" pitchFamily="34" charset="0"/>
              <a:buChar char="•"/>
            </a:pPr>
            <a:r>
              <a:rPr lang="en-US" altLang="ko-KR" dirty="0">
                <a:sym typeface="Wingdings" panose="05000000000000000000" pitchFamily="2" charset="2"/>
              </a:rPr>
              <a:t> 	</a:t>
            </a:r>
            <a:r>
              <a:rPr lang="en-US" altLang="ko-KR" dirty="0"/>
              <a:t>EC2 – instance setting –attach </a:t>
            </a:r>
            <a:r>
              <a:rPr lang="en-US" altLang="ko-KR" dirty="0" err="1"/>
              <a:t>iam</a:t>
            </a:r>
            <a:r>
              <a:rPr lang="en-US" altLang="ko-KR" dirty="0"/>
              <a:t> role  </a:t>
            </a:r>
            <a:r>
              <a:rPr lang="en-US" altLang="ko-KR" b="1" dirty="0">
                <a:solidFill>
                  <a:srgbClr val="0070C0"/>
                </a:solidFill>
              </a:rPr>
              <a:t>! old version </a:t>
            </a:r>
            <a:r>
              <a:rPr lang="ko-KR" altLang="en-US" b="1" dirty="0">
                <a:solidFill>
                  <a:srgbClr val="0070C0"/>
                </a:solidFill>
              </a:rPr>
              <a:t>만 가능</a:t>
            </a:r>
          </a:p>
        </p:txBody>
      </p:sp>
    </p:spTree>
    <p:extLst>
      <p:ext uri="{BB962C8B-B14F-4D97-AF65-F5344CB8AC3E}">
        <p14:creationId xmlns:p14="http://schemas.microsoft.com/office/powerpoint/2010/main" val="10306490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endParaRPr lang="en-US" altLang="ko-KR" dirty="0"/>
          </a:p>
          <a:p>
            <a:r>
              <a:rPr lang="en-US" altLang="ko-KR" dirty="0"/>
              <a:t>Stream analytics</a:t>
            </a:r>
          </a:p>
          <a:p>
            <a:r>
              <a:rPr lang="en-US" altLang="ko-KR" dirty="0"/>
              <a:t>-source –real-time analytics-Destination </a:t>
            </a:r>
            <a:r>
              <a:rPr lang="en-US" altLang="ko-KR" dirty="0">
                <a:sym typeface="Wingdings" panose="05000000000000000000" pitchFamily="2" charset="2"/>
              </a:rPr>
              <a:t> </a:t>
            </a:r>
            <a:r>
              <a:rPr lang="en-US" altLang="ko-KR" dirty="0" err="1">
                <a:sym typeface="Wingdings" panose="05000000000000000000" pitchFamily="2" charset="2"/>
              </a:rPr>
              <a:t>Firehorse</a:t>
            </a:r>
            <a:endParaRPr lang="en-US" altLang="ko-KR" dirty="0">
              <a:sym typeface="Wingdings" panose="05000000000000000000" pitchFamily="2" charset="2"/>
            </a:endParaRPr>
          </a:p>
          <a:p>
            <a:endParaRPr lang="en-US" altLang="ko-KR" dirty="0">
              <a:sym typeface="Wingdings" panose="05000000000000000000" pitchFamily="2" charset="2"/>
            </a:endParaRPr>
          </a:p>
        </p:txBody>
      </p:sp>
    </p:spTree>
    <p:extLst>
      <p:ext uri="{BB962C8B-B14F-4D97-AF65-F5344CB8AC3E}">
        <p14:creationId xmlns:p14="http://schemas.microsoft.com/office/powerpoint/2010/main" val="3245041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AWS</a:t>
            </a:r>
            <a:endParaRPr lang="ko-KR" altLang="en-US" dirty="0"/>
          </a:p>
        </p:txBody>
      </p:sp>
      <p:sp>
        <p:nvSpPr>
          <p:cNvPr id="5" name="내용 개체 틀 4"/>
          <p:cNvSpPr>
            <a:spLocks noGrp="1"/>
          </p:cNvSpPr>
          <p:nvPr>
            <p:ph sz="quarter" idx="10"/>
          </p:nvPr>
        </p:nvSpPr>
        <p:spPr/>
        <p:txBody>
          <a:bodyPr/>
          <a:lstStyle/>
          <a:p>
            <a:r>
              <a:rPr lang="ko-KR" altLang="en-US" dirty="0">
                <a:hlinkClick r:id="rId2"/>
              </a:rPr>
              <a:t>아마존 계정 생성</a:t>
            </a:r>
            <a:endParaRPr lang="en-US" altLang="ko-KR" dirty="0">
              <a:hlinkClick r:id="" action="ppaction://noaction"/>
            </a:endParaRPr>
          </a:p>
          <a:p>
            <a:r>
              <a:rPr lang="en-US" altLang="ko-KR" dirty="0">
                <a:hlinkClick r:id="" action="ppaction://noaction"/>
              </a:rPr>
              <a:t>http://aws.amazon.com</a:t>
            </a:r>
            <a:endParaRPr lang="en-US" altLang="ko-KR" dirty="0"/>
          </a:p>
          <a:p>
            <a:endParaRPr lang="ko-KR" altLang="en-US" dirty="0"/>
          </a:p>
        </p:txBody>
      </p:sp>
    </p:spTree>
    <p:extLst>
      <p:ext uri="{BB962C8B-B14F-4D97-AF65-F5344CB8AC3E}">
        <p14:creationId xmlns:p14="http://schemas.microsoft.com/office/powerpoint/2010/main" val="667047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1444" y="1379850"/>
            <a:ext cx="8365670" cy="4955635"/>
          </a:xfrm>
          <a:prstGeom prst="rect">
            <a:avLst/>
          </a:prstGeom>
        </p:spPr>
      </p:pic>
    </p:spTree>
    <p:extLst>
      <p:ext uri="{BB962C8B-B14F-4D97-AF65-F5344CB8AC3E}">
        <p14:creationId xmlns:p14="http://schemas.microsoft.com/office/powerpoint/2010/main" val="2119589998"/>
      </p:ext>
    </p:extLst>
  </p:cSld>
  <p:clrMapOvr>
    <a:masterClrMapping/>
  </p:clrMapOvr>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6.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8.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5148</TotalTime>
  <Words>3765</Words>
  <Application>Microsoft Office PowerPoint</Application>
  <PresentationFormat>와이드스크린</PresentationFormat>
  <Paragraphs>758</Paragraphs>
  <Slides>79</Slides>
  <Notes>12</Notes>
  <HiddenSlides>0</HiddenSlides>
  <MMClips>0</MMClips>
  <ScaleCrop>false</ScaleCrop>
  <HeadingPairs>
    <vt:vector size="6" baseType="variant">
      <vt:variant>
        <vt:lpstr>사용한 글꼴</vt:lpstr>
      </vt:variant>
      <vt:variant>
        <vt:i4>15</vt:i4>
      </vt:variant>
      <vt:variant>
        <vt:lpstr>테마</vt:lpstr>
      </vt:variant>
      <vt:variant>
        <vt:i4>8</vt:i4>
      </vt:variant>
      <vt:variant>
        <vt:lpstr>슬라이드 제목</vt:lpstr>
      </vt:variant>
      <vt:variant>
        <vt:i4>79</vt:i4>
      </vt:variant>
    </vt:vector>
  </HeadingPairs>
  <TitlesOfParts>
    <vt:vector size="102" baseType="lpstr">
      <vt:lpstr>WenQuanYi Micro Hei</vt:lpstr>
      <vt:lpstr>굴림</vt:lpstr>
      <vt:lpstr>나눔스퀘어 ExtraBold</vt:lpstr>
      <vt:lpstr>맑은 고딕</vt:lpstr>
      <vt:lpstr>Abadi</vt:lpstr>
      <vt:lpstr>Arial</vt:lpstr>
      <vt:lpstr>Arial Black</vt:lpstr>
      <vt:lpstr>Calibri</vt:lpstr>
      <vt:lpstr>Consolas</vt:lpstr>
      <vt:lpstr>Corbel</vt:lpstr>
      <vt:lpstr>Segoe UI</vt:lpstr>
      <vt:lpstr>Segoe UI Semibold</vt:lpstr>
      <vt:lpstr>Segoe UI Semilight</vt:lpstr>
      <vt:lpstr>Times New Roman</vt:lpstr>
      <vt:lpstr>Wingdings</vt:lpstr>
      <vt:lpstr>Office 테마</vt:lpstr>
      <vt:lpstr>Dynamics 365</vt:lpstr>
      <vt:lpstr>3_Microsoft 365 PPT Template - 2018</vt:lpstr>
      <vt:lpstr>2_White Template</vt:lpstr>
      <vt:lpstr>1_Black Template</vt:lpstr>
      <vt:lpstr>C+E Azure 2018</vt:lpstr>
      <vt:lpstr>1_WelcomeDoc</vt:lpstr>
      <vt:lpstr>2_WelcomeDoc</vt:lpstr>
      <vt:lpstr>PowerPoint 프레젠테이션</vt:lpstr>
      <vt:lpstr>PowerPoint 프레젠테이션</vt:lpstr>
      <vt:lpstr>PowerPoint 프레젠테이션</vt:lpstr>
      <vt:lpstr>PowerPoint 프레젠테이션</vt:lpstr>
      <vt:lpstr>PowerPoint 프레젠테이션</vt:lpstr>
      <vt:lpstr>AWS free tier</vt:lpstr>
      <vt:lpstr>AWS EC2</vt:lpstr>
      <vt:lpstr>AWS</vt:lpstr>
      <vt:lpstr>PowerPoint 프레젠테이션</vt:lpstr>
      <vt:lpstr>PowerPoint 프레젠테이션</vt:lpstr>
      <vt:lpstr>Amazon EC2</vt:lpstr>
      <vt:lpstr>Amazon EC2?</vt:lpstr>
      <vt:lpstr>Amazon EC2?</vt:lpstr>
      <vt:lpstr>Choosing the Right Amazon EC2 Instance</vt:lpstr>
      <vt:lpstr>Amazon Machine Image (AMI)</vt:lpstr>
      <vt:lpstr>Broad Set of Compute Instance Types</vt:lpstr>
      <vt:lpstr>Amazon EC2 Pricing</vt:lpstr>
      <vt:lpstr>EC2 생성</vt:lpstr>
      <vt:lpstr>putty</vt:lpstr>
      <vt:lpstr>MAC 운영체제 내의 SSH를 이용한 EC2연결방법</vt:lpstr>
      <vt:lpstr>EC2 - webserver</vt:lpstr>
      <vt:lpstr>Linux webserver (AMI)</vt:lpstr>
      <vt:lpstr>Linux webserver (AMI)</vt:lpstr>
      <vt:lpstr>PowerPoint 프레젠테이션</vt:lpstr>
      <vt:lpstr>EC2 - webserver</vt:lpstr>
      <vt:lpstr>IDE, text editor</vt:lpstr>
      <vt:lpstr>. Elastic IP  &amp; instance scale up</vt:lpstr>
      <vt:lpstr>EC2 - stress test</vt:lpstr>
      <vt:lpstr>EC2 – ELB (Elastic Load Balance)</vt:lpstr>
      <vt:lpstr>Hands-on</vt:lpstr>
      <vt:lpstr>Python3 in EC2 </vt:lpstr>
      <vt:lpstr>Python3 in EC2 </vt:lpstr>
      <vt:lpstr>PowerPoint 프레젠테이션</vt:lpstr>
      <vt:lpstr>AWS S3</vt:lpstr>
      <vt:lpstr>S3</vt:lpstr>
      <vt:lpstr>PowerPoint 프레젠테이션</vt:lpstr>
      <vt:lpstr>PowerPoint 프레젠테이션</vt:lpstr>
      <vt:lpstr>S3 Access</vt:lpstr>
      <vt:lpstr>S3 Access</vt:lpstr>
      <vt:lpstr>S3 Permission/Security</vt:lpstr>
      <vt:lpstr>S3 Access - Policy generator</vt:lpstr>
      <vt:lpstr>PowerPoint 프레젠테이션</vt:lpstr>
      <vt:lpstr>AWS RDS : Relational Database Service </vt:lpstr>
      <vt:lpstr>PowerPoint 프레젠테이션</vt:lpstr>
      <vt:lpstr>PowerPoint 프레젠테이션</vt:lpstr>
      <vt:lpstr>PowerPoint 프레젠테이션</vt:lpstr>
      <vt:lpstr>DB 서버 접근</vt:lpstr>
      <vt:lpstr>EC2 에서 RDS 접근 </vt:lpstr>
      <vt:lpstr>RDS</vt:lpstr>
      <vt:lpstr>mysql/mariadb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AWS Lambda : Serverless function</vt:lpstr>
      <vt:lpstr>Download /chrome 웹 스토어</vt:lpstr>
      <vt:lpstr>Lambda</vt:lpstr>
      <vt:lpstr>PowerPoint 프레젠테이션</vt:lpstr>
      <vt:lpstr>API-Gateway</vt:lpstr>
      <vt:lpstr>IAM</vt:lpstr>
      <vt:lpstr>S3 – lambda - dynamodb</vt:lpstr>
      <vt:lpstr>PowerPoint 프레젠테이션</vt:lpstr>
      <vt:lpstr>PowerPoint 프레젠테이션</vt:lpstr>
      <vt:lpstr>AWS Kinesis</vt:lpstr>
      <vt:lpstr>PowerPoint 프레젠테이션</vt:lpstr>
      <vt:lpstr>PowerPoint 프레젠테이션</vt:lpstr>
      <vt:lpstr>PowerPoint 프레젠테이션</vt:lpstr>
      <vt:lpstr>PowerPoint 프레젠테이션</vt:lpstr>
      <vt:lpstr>PowerPoint 프레젠테이션</vt:lpstr>
      <vt:lpstr>Python3 in EC2 </vt:lpstr>
      <vt:lpstr>Hands-on</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노철우</cp:lastModifiedBy>
  <cp:revision>218</cp:revision>
  <dcterms:created xsi:type="dcterms:W3CDTF">2019-12-23T00:32:35Z</dcterms:created>
  <dcterms:modified xsi:type="dcterms:W3CDTF">2023-04-02T13:45:09Z</dcterms:modified>
</cp:coreProperties>
</file>